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5"/>
  </p:notesMasterIdLst>
  <p:sldIdLst>
    <p:sldId id="256" r:id="rId2"/>
    <p:sldId id="257" r:id="rId3"/>
    <p:sldId id="271" r:id="rId4"/>
    <p:sldId id="270" r:id="rId5"/>
    <p:sldId id="274" r:id="rId6"/>
    <p:sldId id="269" r:id="rId7"/>
    <p:sldId id="259" r:id="rId8"/>
    <p:sldId id="260" r:id="rId9"/>
    <p:sldId id="265" r:id="rId10"/>
    <p:sldId id="284" r:id="rId11"/>
    <p:sldId id="288" r:id="rId12"/>
    <p:sldId id="290" r:id="rId13"/>
    <p:sldId id="267" r:id="rId14"/>
  </p:sldIdLst>
  <p:sldSz cx="12192000" cy="6858000"/>
  <p:notesSz cx="6797675" cy="98567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lvia Tummolo - silvia.tummolo@studio.unibo.it" initials="ST-s" lastIdx="1" clrIdx="0">
    <p:extLst>
      <p:ext uri="{19B8F6BF-5375-455C-9EA6-DF929625EA0E}">
        <p15:presenceInfo xmlns:p15="http://schemas.microsoft.com/office/powerpoint/2012/main" userId="Silvia Tummolo - silvia.tummolo@studio.unibo.i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02" autoAdjust="0"/>
  </p:normalViewPr>
  <p:slideViewPr>
    <p:cSldViewPr snapToGrid="0">
      <p:cViewPr varScale="1">
        <p:scale>
          <a:sx n="74" d="100"/>
          <a:sy n="74" d="100"/>
        </p:scale>
        <p:origin x="576" y="6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3088C7-8E17-450C-8D02-88C5D49864F5}" type="doc">
      <dgm:prSet loTypeId="urn:microsoft.com/office/officeart/2005/8/layout/bProcess4" loCatId="process" qsTypeId="urn:microsoft.com/office/officeart/2005/8/quickstyle/3d1" qsCatId="3D" csTypeId="urn:microsoft.com/office/officeart/2005/8/colors/colorful1" csCatId="colorful" phldr="1"/>
      <dgm:spPr/>
      <dgm:t>
        <a:bodyPr/>
        <a:lstStyle/>
        <a:p>
          <a:endParaRPr lang="it-IT"/>
        </a:p>
      </dgm:t>
    </dgm:pt>
    <dgm:pt modelId="{6A00852F-462C-438E-A64B-68EA20940771}">
      <dgm:prSet phldrT="[Testo]" custT="1"/>
      <dgm:spPr>
        <a:xfrm>
          <a:off x="78960" y="63979"/>
          <a:ext cx="1654968" cy="1005185"/>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gm:spPr>
      <dgm:t>
        <a:bodyPr/>
        <a:lstStyle/>
        <a:p>
          <a:pPr algn="ctr">
            <a:buNone/>
          </a:pPr>
          <a:r>
            <a:rPr lang="it-IT" sz="1200" dirty="0">
              <a:solidFill>
                <a:sysClr val="window" lastClr="FFFFFF"/>
              </a:solidFill>
              <a:latin typeface="Times New Roman" panose="02020603050405020304" pitchFamily="18" charset="0"/>
              <a:ea typeface="+mn-ea"/>
              <a:cs typeface="Times New Roman" panose="02020603050405020304" pitchFamily="18" charset="0"/>
            </a:rPr>
            <a:t>CONFERMA DI ADESIONE ALLA CONVENZIONE</a:t>
          </a:r>
        </a:p>
      </dgm:t>
    </dgm:pt>
    <dgm:pt modelId="{D5111C06-9EC3-475D-B781-CD91406F4A8E}" type="parTrans" cxnId="{625BA4D7-407C-405D-A60D-C7F38929CC59}">
      <dgm:prSet/>
      <dgm:spPr/>
      <dgm:t>
        <a:bodyPr/>
        <a:lstStyle/>
        <a:p>
          <a:pPr algn="just"/>
          <a:endParaRPr lang="it-IT"/>
        </a:p>
      </dgm:t>
    </dgm:pt>
    <dgm:pt modelId="{0EE4EF07-3011-468B-96FF-3D29A2E028DE}" type="sibTrans" cxnId="{625BA4D7-407C-405D-A60D-C7F38929CC59}">
      <dgm:prSet/>
      <dgm:spPr>
        <a:xfrm rot="5477504">
          <a:off x="-154945" y="818578"/>
          <a:ext cx="1119447" cy="175416"/>
        </a:xfrm>
        <a:prstGeom prst="rect">
          <a:avLst/>
        </a:prstGeom>
        <a:solidFill>
          <a:srgbClr val="C00000"/>
        </a:solidFill>
        <a:ln>
          <a:noFill/>
        </a:ln>
        <a:effectLst/>
        <a:scene3d>
          <a:camera prst="orthographicFront"/>
          <a:lightRig rig="flat" dir="t"/>
        </a:scene3d>
        <a:sp3d z="-190500" prstMaterial="plastic">
          <a:bevelT w="50800" h="50800"/>
          <a:bevelB w="25400" h="25400" prst="angle"/>
        </a:sp3d>
      </dgm:spPr>
      <dgm:t>
        <a:bodyPr/>
        <a:lstStyle/>
        <a:p>
          <a:pPr algn="just"/>
          <a:endParaRPr lang="it-IT"/>
        </a:p>
      </dgm:t>
    </dgm:pt>
    <dgm:pt modelId="{130AFEB6-14BB-43C4-B367-F82BB629C5D8}">
      <dgm:prSet phldrT="[Testo]" custT="1"/>
      <dgm:spPr>
        <a:xfrm>
          <a:off x="81081" y="1252703"/>
          <a:ext cx="1597975" cy="986607"/>
        </a:xfrm>
        <a:prstGeom prst="roundRect">
          <a:avLst>
            <a:gd name="adj" fmla="val 10000"/>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pPr algn="ctr">
            <a:buNone/>
          </a:pPr>
          <a:r>
            <a:rPr lang="it-IT" sz="1200" dirty="0">
              <a:solidFill>
                <a:sysClr val="window" lastClr="FFFFFF"/>
              </a:solidFill>
              <a:latin typeface="Times New Roman" panose="02020603050405020304" pitchFamily="18" charset="0"/>
              <a:ea typeface="+mn-ea"/>
              <a:cs typeface="Times New Roman" panose="02020603050405020304" pitchFamily="18" charset="0"/>
            </a:rPr>
            <a:t>NULLA OSTA ALLA CONFERMA DI ADESIONE</a:t>
          </a:r>
        </a:p>
      </dgm:t>
    </dgm:pt>
    <dgm:pt modelId="{1461ABFA-EF79-4E7D-B7B6-1B98A4E4B9BF}" type="parTrans" cxnId="{B6EED7CD-967A-4CE0-9F17-E28468B9D6CD}">
      <dgm:prSet/>
      <dgm:spPr/>
      <dgm:t>
        <a:bodyPr/>
        <a:lstStyle/>
        <a:p>
          <a:pPr algn="just"/>
          <a:endParaRPr lang="it-IT"/>
        </a:p>
      </dgm:t>
    </dgm:pt>
    <dgm:pt modelId="{E919D873-CEE3-4C03-85E4-FEEF05F74570}" type="sibTrans" cxnId="{B6EED7CD-967A-4CE0-9F17-E28468B9D6CD}">
      <dgm:prSet/>
      <dgm:spPr>
        <a:xfrm rot="5400000">
          <a:off x="-199139" y="2017519"/>
          <a:ext cx="1181461" cy="147991"/>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gm:spPr>
      <dgm:t>
        <a:bodyPr/>
        <a:lstStyle/>
        <a:p>
          <a:pPr algn="just"/>
          <a:endParaRPr lang="it-IT"/>
        </a:p>
      </dgm:t>
    </dgm:pt>
    <dgm:pt modelId="{7508366A-4DC4-4716-A0F3-1306103F2744}">
      <dgm:prSet phldrT="[Testo]" custT="1"/>
      <dgm:spPr>
        <a:xfrm>
          <a:off x="101397" y="2465816"/>
          <a:ext cx="1557343" cy="942170"/>
        </a:xfrm>
        <a:prstGeom prst="roundRect">
          <a:avLst>
            <a:gd name="adj" fmla="val 10000"/>
          </a:avLst>
        </a:prstGeom>
        <a:solidFill>
          <a:srgbClr val="0070C0"/>
        </a:solidFill>
        <a:ln>
          <a:noFill/>
        </a:ln>
        <a:effectLst/>
        <a:scene3d>
          <a:camera prst="orthographicFront"/>
          <a:lightRig rig="flat" dir="t"/>
        </a:scene3d>
        <a:sp3d prstMaterial="plastic">
          <a:bevelT w="120900" h="88900"/>
          <a:bevelB w="88900" h="31750" prst="angle"/>
        </a:sp3d>
      </dgm:spPr>
      <dgm:t>
        <a:bodyPr/>
        <a:lstStyle/>
        <a:p>
          <a:pPr algn="ctr">
            <a:buNone/>
          </a:pPr>
          <a:r>
            <a:rPr lang="it-IT" sz="1200" dirty="0">
              <a:solidFill>
                <a:sysClr val="window" lastClr="FFFFFF"/>
              </a:solidFill>
              <a:latin typeface="Times New Roman" panose="02020603050405020304" pitchFamily="18" charset="0"/>
              <a:ea typeface="+mn-ea"/>
              <a:cs typeface="Times New Roman" panose="02020603050405020304" pitchFamily="18" charset="0"/>
            </a:rPr>
            <a:t>SOTTOSCRIZIONE ORDINATIVO DI FORNITURA</a:t>
          </a:r>
        </a:p>
      </dgm:t>
    </dgm:pt>
    <dgm:pt modelId="{C6D000C0-23F8-4A7E-9D6B-34F348B63D2D}" type="parTrans" cxnId="{D149A46A-F29C-405C-8E36-C8DCAB5AE280}">
      <dgm:prSet/>
      <dgm:spPr/>
      <dgm:t>
        <a:bodyPr/>
        <a:lstStyle/>
        <a:p>
          <a:pPr algn="just"/>
          <a:endParaRPr lang="it-IT"/>
        </a:p>
      </dgm:t>
    </dgm:pt>
    <dgm:pt modelId="{1440295A-AA7A-4883-B964-F6155AD1B36E}" type="sibTrans" cxnId="{D149A46A-F29C-405C-8E36-C8DCAB5AE280}">
      <dgm:prSet/>
      <dgm:spPr>
        <a:xfrm rot="21592861">
          <a:off x="434492" y="2610591"/>
          <a:ext cx="2183037" cy="147991"/>
        </a:xfrm>
        <a:prstGeom prst="rect">
          <a:avLst/>
        </a:prstGeom>
        <a:solidFill>
          <a:srgbClr val="0070C0"/>
        </a:solidFill>
        <a:ln>
          <a:noFill/>
        </a:ln>
        <a:effectLst/>
        <a:scene3d>
          <a:camera prst="orthographicFront"/>
          <a:lightRig rig="flat" dir="t"/>
        </a:scene3d>
        <a:sp3d z="-190500" prstMaterial="plastic">
          <a:bevelT w="50800" h="50800"/>
          <a:bevelB w="25400" h="25400" prst="angle"/>
        </a:sp3d>
      </dgm:spPr>
      <dgm:t>
        <a:bodyPr/>
        <a:lstStyle/>
        <a:p>
          <a:pPr algn="just"/>
          <a:endParaRPr lang="it-IT"/>
        </a:p>
      </dgm:t>
    </dgm:pt>
    <dgm:pt modelId="{4BD82B1B-D6D4-4619-A9BF-641651064E68}">
      <dgm:prSet phldrT="[Testo]" custT="1"/>
      <dgm:spPr>
        <a:xfrm>
          <a:off x="2273373" y="2436603"/>
          <a:ext cx="1597975" cy="991530"/>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gm:spPr>
      <dgm:t>
        <a:bodyPr/>
        <a:lstStyle/>
        <a:p>
          <a:pPr algn="ctr">
            <a:buNone/>
          </a:pPr>
          <a:r>
            <a:rPr lang="it-IT" sz="1200" dirty="0">
              <a:solidFill>
                <a:sysClr val="window" lastClr="FFFFFF"/>
              </a:solidFill>
              <a:latin typeface="Times New Roman" panose="02020603050405020304" pitchFamily="18" charset="0"/>
              <a:ea typeface="+mn-ea"/>
              <a:cs typeface="Times New Roman" panose="02020603050405020304" pitchFamily="18" charset="0"/>
            </a:rPr>
            <a:t>INVIO</a:t>
          </a:r>
          <a:r>
            <a:rPr lang="it-IT" sz="1200" baseline="0" dirty="0">
              <a:solidFill>
                <a:sysClr val="window" lastClr="FFFFFF"/>
              </a:solidFill>
              <a:latin typeface="Times New Roman" panose="02020603050405020304" pitchFamily="18" charset="0"/>
              <a:ea typeface="+mn-ea"/>
              <a:cs typeface="Times New Roman" panose="02020603050405020304" pitchFamily="18" charset="0"/>
            </a:rPr>
            <a:t> RICHIESTA PRELIMINARE DI FORNITURA</a:t>
          </a:r>
          <a:endParaRPr lang="it-IT" sz="1200" dirty="0">
            <a:solidFill>
              <a:sysClr val="window" lastClr="FFFFFF"/>
            </a:solidFill>
            <a:latin typeface="Times New Roman" panose="02020603050405020304" pitchFamily="18" charset="0"/>
            <a:ea typeface="+mn-ea"/>
            <a:cs typeface="Times New Roman" panose="02020603050405020304" pitchFamily="18" charset="0"/>
          </a:endParaRPr>
        </a:p>
      </dgm:t>
    </dgm:pt>
    <dgm:pt modelId="{890E3FAB-BDE8-4611-95B2-2CA9500874F8}" type="parTrans" cxnId="{0DC96C51-C22F-4C86-8B24-94553E06B60D}">
      <dgm:prSet/>
      <dgm:spPr/>
      <dgm:t>
        <a:bodyPr/>
        <a:lstStyle/>
        <a:p>
          <a:pPr algn="just"/>
          <a:endParaRPr lang="it-IT"/>
        </a:p>
      </dgm:t>
    </dgm:pt>
    <dgm:pt modelId="{92D5A90E-C7F0-48C5-9158-CF5F18315F68}" type="sibTrans" cxnId="{0DC96C51-C22F-4C86-8B24-94553E06B60D}">
      <dgm:prSet/>
      <dgm:spPr>
        <a:xfrm rot="16200000">
          <a:off x="1970859" y="1990451"/>
          <a:ext cx="1226046" cy="147991"/>
        </a:xfrm>
        <a:prstGeom prst="rect">
          <a:avLst/>
        </a:prstGeom>
        <a:solidFill>
          <a:srgbClr val="C00000"/>
        </a:solidFill>
        <a:ln>
          <a:noFill/>
        </a:ln>
        <a:effectLst/>
        <a:scene3d>
          <a:camera prst="orthographicFront"/>
          <a:lightRig rig="flat" dir="t"/>
        </a:scene3d>
        <a:sp3d z="-190500" prstMaterial="plastic">
          <a:bevelT w="50800" h="50800"/>
          <a:bevelB w="25400" h="25400" prst="angle"/>
        </a:sp3d>
      </dgm:spPr>
      <dgm:t>
        <a:bodyPr/>
        <a:lstStyle/>
        <a:p>
          <a:pPr algn="just"/>
          <a:endParaRPr lang="it-IT"/>
        </a:p>
      </dgm:t>
    </dgm:pt>
    <dgm:pt modelId="{DE320507-0D1F-4659-B76E-8F7AEC8F4510}">
      <dgm:prSet phldrT="[Testo]" custT="1"/>
      <dgm:spPr>
        <a:xfrm>
          <a:off x="2250188" y="1203343"/>
          <a:ext cx="1644346" cy="986607"/>
        </a:xfrm>
        <a:prstGeom prst="roundRect">
          <a:avLst>
            <a:gd name="adj" fmla="val 10000"/>
          </a:avLst>
        </a:prstGeom>
        <a:solidFill>
          <a:srgbClr val="92D050"/>
        </a:solidFill>
        <a:ln>
          <a:noFill/>
        </a:ln>
        <a:effectLst/>
        <a:scene3d>
          <a:camera prst="orthographicFront"/>
          <a:lightRig rig="flat" dir="t"/>
        </a:scene3d>
        <a:sp3d prstMaterial="plastic">
          <a:bevelT w="120900" h="88900"/>
          <a:bevelB w="88900" h="31750" prst="angle"/>
        </a:sp3d>
      </dgm:spPr>
      <dgm:t>
        <a:bodyPr/>
        <a:lstStyle/>
        <a:p>
          <a:pPr algn="ctr">
            <a:buNone/>
          </a:pPr>
          <a:r>
            <a:rPr lang="it-IT" sz="1100" dirty="0">
              <a:solidFill>
                <a:sysClr val="window" lastClr="FFFFFF"/>
              </a:solidFill>
              <a:latin typeface="Times New Roman" panose="02020603050405020304" pitchFamily="18" charset="0"/>
              <a:ea typeface="+mn-ea"/>
              <a:cs typeface="Times New Roman" panose="02020603050405020304" pitchFamily="18" charset="0"/>
            </a:rPr>
            <a:t>SCREENING DEI PROFILI ATTINENTI ED INVIO ELENCO NOMINATIVI E RELATIVI CURRICULA</a:t>
          </a:r>
        </a:p>
      </dgm:t>
    </dgm:pt>
    <dgm:pt modelId="{54F4E40E-DCBB-44C1-9F9C-501381A79814}" type="parTrans" cxnId="{D8BE7279-A9C9-46C8-A131-315274E64F28}">
      <dgm:prSet/>
      <dgm:spPr/>
      <dgm:t>
        <a:bodyPr/>
        <a:lstStyle/>
        <a:p>
          <a:pPr algn="just"/>
          <a:endParaRPr lang="it-IT"/>
        </a:p>
      </dgm:t>
    </dgm:pt>
    <dgm:pt modelId="{C904B34B-BD51-4577-A406-10979FDD0DD8}" type="sibTrans" cxnId="{D8BE7279-A9C9-46C8-A131-315274E64F28}">
      <dgm:prSet/>
      <dgm:spPr>
        <a:xfrm rot="16200000">
          <a:off x="2001381" y="785277"/>
          <a:ext cx="1165001" cy="147991"/>
        </a:xfrm>
        <a:prstGeom prst="rect">
          <a:avLst/>
        </a:prstGeom>
        <a:solidFill>
          <a:srgbClr val="92D050"/>
        </a:solidFill>
        <a:ln>
          <a:noFill/>
        </a:ln>
        <a:effectLst/>
        <a:scene3d>
          <a:camera prst="orthographicFront"/>
          <a:lightRig rig="flat" dir="t"/>
        </a:scene3d>
        <a:sp3d z="-190500" prstMaterial="plastic">
          <a:bevelT w="50800" h="50800"/>
          <a:bevelB w="25400" h="25400" prst="angle"/>
        </a:sp3d>
      </dgm:spPr>
      <dgm:t>
        <a:bodyPr/>
        <a:lstStyle/>
        <a:p>
          <a:pPr algn="just"/>
          <a:endParaRPr lang="it-IT"/>
        </a:p>
      </dgm:t>
    </dgm:pt>
    <dgm:pt modelId="{AB35DA49-11D5-4B24-AB15-63945C790F18}">
      <dgm:prSet phldrT="[Testo]" custT="1"/>
      <dgm:spPr>
        <a:xfrm>
          <a:off x="2252572" y="88457"/>
          <a:ext cx="1639577" cy="868234"/>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gm:spPr>
      <dgm:t>
        <a:bodyPr/>
        <a:lstStyle/>
        <a:p>
          <a:pPr algn="ctr">
            <a:buNone/>
          </a:pPr>
          <a:r>
            <a:rPr lang="it-IT" sz="1200" dirty="0">
              <a:solidFill>
                <a:sysClr val="window" lastClr="FFFFFF"/>
              </a:solidFill>
              <a:latin typeface="Times New Roman" panose="02020603050405020304" pitchFamily="18" charset="0"/>
              <a:ea typeface="+mn-ea"/>
              <a:cs typeface="Times New Roman" panose="02020603050405020304" pitchFamily="18" charset="0"/>
            </a:rPr>
            <a:t>EVENTUALI COLLOQUI</a:t>
          </a:r>
        </a:p>
      </dgm:t>
    </dgm:pt>
    <dgm:pt modelId="{3E279A6F-CC05-4503-A5E7-8BF9063B6144}" type="parTrans" cxnId="{0B94BADD-F8BA-4974-A006-393662D44999}">
      <dgm:prSet/>
      <dgm:spPr/>
      <dgm:t>
        <a:bodyPr/>
        <a:lstStyle/>
        <a:p>
          <a:pPr algn="just"/>
          <a:endParaRPr lang="it-IT"/>
        </a:p>
      </dgm:t>
    </dgm:pt>
    <dgm:pt modelId="{6967A5DC-8948-4698-A8F7-71D652DCF0AB}" type="sibTrans" cxnId="{0B94BADD-F8BA-4974-A006-393662D44999}">
      <dgm:prSet/>
      <dgm:spPr>
        <a:xfrm rot="8926">
          <a:off x="2588690" y="201356"/>
          <a:ext cx="2177377" cy="147991"/>
        </a:xfrm>
        <a:prstGeom prst="rect">
          <a:avLst/>
        </a:prstGeom>
        <a:solidFill>
          <a:srgbClr val="C00000"/>
        </a:solidFill>
        <a:ln>
          <a:noFill/>
        </a:ln>
        <a:effectLst/>
        <a:scene3d>
          <a:camera prst="orthographicFront"/>
          <a:lightRig rig="flat" dir="t"/>
        </a:scene3d>
        <a:sp3d z="-190500" prstMaterial="plastic">
          <a:bevelT w="50800" h="50800"/>
          <a:bevelB w="25400" h="25400" prst="angle"/>
        </a:sp3d>
      </dgm:spPr>
      <dgm:t>
        <a:bodyPr/>
        <a:lstStyle/>
        <a:p>
          <a:pPr algn="just"/>
          <a:endParaRPr lang="it-IT"/>
        </a:p>
      </dgm:t>
    </dgm:pt>
    <dgm:pt modelId="{04AF8C73-02F1-4B59-A98A-49A729A0816D}">
      <dgm:prSet phldrT="[Testo]" custT="1"/>
      <dgm:spPr>
        <a:xfrm>
          <a:off x="4441575" y="88457"/>
          <a:ext cx="1635532" cy="879541"/>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gm:spPr>
      <dgm:t>
        <a:bodyPr/>
        <a:lstStyle/>
        <a:p>
          <a:pPr algn="ctr">
            <a:buNone/>
          </a:pPr>
          <a:r>
            <a:rPr lang="it-IT" sz="1200" dirty="0">
              <a:solidFill>
                <a:sysClr val="window" lastClr="FFFFFF"/>
              </a:solidFill>
              <a:latin typeface="Times New Roman" panose="02020603050405020304" pitchFamily="18" charset="0"/>
              <a:ea typeface="+mn-ea"/>
              <a:cs typeface="Times New Roman" panose="02020603050405020304" pitchFamily="18" charset="0"/>
            </a:rPr>
            <a:t>SCELTA DELLE RISORSE DA METTERE A DISPOSIZIONE</a:t>
          </a:r>
        </a:p>
      </dgm:t>
    </dgm:pt>
    <dgm:pt modelId="{169272DA-2EDC-41F6-9FD6-FA7D6ED39EF0}" type="parTrans" cxnId="{D616E5E6-B87C-4D92-8A29-421B8E8CFFA9}">
      <dgm:prSet/>
      <dgm:spPr/>
      <dgm:t>
        <a:bodyPr/>
        <a:lstStyle/>
        <a:p>
          <a:pPr algn="just"/>
          <a:endParaRPr lang="it-IT"/>
        </a:p>
      </dgm:t>
    </dgm:pt>
    <dgm:pt modelId="{40DAD2D1-ABB1-4228-B549-3D2DA69C4203}" type="sibTrans" cxnId="{D616E5E6-B87C-4D92-8A29-421B8E8CFFA9}">
      <dgm:prSet/>
      <dgm:spPr>
        <a:xfrm rot="5400000">
          <a:off x="4164072" y="815275"/>
          <a:ext cx="1213580" cy="147991"/>
        </a:xfrm>
        <a:prstGeom prst="rect">
          <a:avLst/>
        </a:prstGeom>
        <a:solidFill>
          <a:srgbClr val="C00000"/>
        </a:solidFill>
        <a:ln>
          <a:noFill/>
        </a:ln>
        <a:effectLst/>
        <a:scene3d>
          <a:camera prst="orthographicFront"/>
          <a:lightRig rig="flat" dir="t"/>
        </a:scene3d>
        <a:sp3d z="-190500" prstMaterial="plastic">
          <a:bevelT w="50800" h="50800"/>
          <a:bevelB w="25400" h="25400" prst="angle"/>
        </a:sp3d>
      </dgm:spPr>
      <dgm:t>
        <a:bodyPr/>
        <a:lstStyle/>
        <a:p>
          <a:pPr algn="just"/>
          <a:endParaRPr lang="it-IT"/>
        </a:p>
      </dgm:t>
    </dgm:pt>
    <dgm:pt modelId="{6CE87026-6F74-4DC5-A662-06E11FE6098F}">
      <dgm:prSet custT="1"/>
      <dgm:spPr>
        <a:xfrm>
          <a:off x="4437168" y="1214650"/>
          <a:ext cx="1644346" cy="1073419"/>
        </a:xfrm>
        <a:prstGeom prst="roundRect">
          <a:avLst>
            <a:gd name="adj" fmla="val 10000"/>
          </a:avLst>
        </a:prstGeom>
        <a:solidFill>
          <a:srgbClr val="92D050"/>
        </a:solidFill>
        <a:ln>
          <a:noFill/>
        </a:ln>
        <a:effectLst/>
        <a:scene3d>
          <a:camera prst="orthographicFront"/>
          <a:lightRig rig="flat" dir="t"/>
        </a:scene3d>
        <a:sp3d prstMaterial="plastic">
          <a:bevelT w="120900" h="88900"/>
          <a:bevelB w="88900" h="31750" prst="angle"/>
        </a:sp3d>
      </dgm:spPr>
      <dgm:t>
        <a:bodyPr/>
        <a:lstStyle/>
        <a:p>
          <a:pPr algn="ctr">
            <a:buNone/>
          </a:pPr>
          <a:r>
            <a:rPr lang="it-IT" sz="1200" dirty="0">
              <a:solidFill>
                <a:sysClr val="window" lastClr="FFFFFF"/>
              </a:solidFill>
              <a:latin typeface="Times New Roman" panose="02020603050405020304" pitchFamily="18" charset="0"/>
              <a:ea typeface="+mn-ea"/>
              <a:cs typeface="Times New Roman" panose="02020603050405020304" pitchFamily="18" charset="0"/>
            </a:rPr>
            <a:t>ASSUNZIONE DELLE RISORSE</a:t>
          </a:r>
        </a:p>
      </dgm:t>
    </dgm:pt>
    <dgm:pt modelId="{3DB4EBB9-D25E-4186-BB51-51C463305872}" type="parTrans" cxnId="{6C1E9788-9542-48AC-BCD0-52A0F14FFAB2}">
      <dgm:prSet/>
      <dgm:spPr/>
      <dgm:t>
        <a:bodyPr/>
        <a:lstStyle/>
        <a:p>
          <a:pPr algn="just"/>
          <a:endParaRPr lang="it-IT"/>
        </a:p>
      </dgm:t>
    </dgm:pt>
    <dgm:pt modelId="{795DA39F-7611-43DE-9652-9F57DA8E3694}" type="sibTrans" cxnId="{6C1E9788-9542-48AC-BCD0-52A0F14FFAB2}">
      <dgm:prSet/>
      <dgm:spPr/>
      <dgm:t>
        <a:bodyPr/>
        <a:lstStyle/>
        <a:p>
          <a:pPr algn="just"/>
          <a:endParaRPr lang="it-IT"/>
        </a:p>
      </dgm:t>
    </dgm:pt>
    <dgm:pt modelId="{95185C54-AB89-4425-993D-96B70EC385B6}" type="pres">
      <dgm:prSet presAssocID="{043088C7-8E17-450C-8D02-88C5D49864F5}" presName="Name0" presStyleCnt="0">
        <dgm:presLayoutVars>
          <dgm:dir/>
          <dgm:resizeHandles/>
        </dgm:presLayoutVars>
      </dgm:prSet>
      <dgm:spPr/>
      <dgm:t>
        <a:bodyPr/>
        <a:lstStyle/>
        <a:p>
          <a:endParaRPr lang="it-IT"/>
        </a:p>
      </dgm:t>
    </dgm:pt>
    <dgm:pt modelId="{24176226-94B8-42F5-A4D6-6608B235943C}" type="pres">
      <dgm:prSet presAssocID="{6A00852F-462C-438E-A64B-68EA20940771}" presName="compNode" presStyleCnt="0"/>
      <dgm:spPr/>
    </dgm:pt>
    <dgm:pt modelId="{8E551C9C-758B-4E06-8673-3F36F00ED5D0}" type="pres">
      <dgm:prSet presAssocID="{6A00852F-462C-438E-A64B-68EA20940771}" presName="dummyConnPt" presStyleCnt="0"/>
      <dgm:spPr/>
    </dgm:pt>
    <dgm:pt modelId="{BBA87F22-EB8F-43CB-8D91-6269F9155EFC}" type="pres">
      <dgm:prSet presAssocID="{6A00852F-462C-438E-A64B-68EA20940771}" presName="node" presStyleLbl="node1" presStyleIdx="0" presStyleCnt="8" custScaleX="100646" custScaleY="101883" custLinFactNeighborX="1604" custLinFactNeighborY="6397">
        <dgm:presLayoutVars>
          <dgm:bulletEnabled val="1"/>
        </dgm:presLayoutVars>
      </dgm:prSet>
      <dgm:spPr>
        <a:prstGeom prst="roundRect">
          <a:avLst>
            <a:gd name="adj" fmla="val 10000"/>
          </a:avLst>
        </a:prstGeom>
      </dgm:spPr>
      <dgm:t>
        <a:bodyPr/>
        <a:lstStyle/>
        <a:p>
          <a:endParaRPr lang="it-IT"/>
        </a:p>
      </dgm:t>
    </dgm:pt>
    <dgm:pt modelId="{81D85A9C-069F-44DC-A450-37E46337D68A}" type="pres">
      <dgm:prSet presAssocID="{0EE4EF07-3011-468B-96FF-3D29A2E028DE}" presName="sibTrans" presStyleLbl="bgSibTrans2D1" presStyleIdx="0" presStyleCnt="7" custScaleX="95680" custScaleY="118532"/>
      <dgm:spPr>
        <a:prstGeom prst="rect">
          <a:avLst/>
        </a:prstGeom>
      </dgm:spPr>
      <dgm:t>
        <a:bodyPr/>
        <a:lstStyle/>
        <a:p>
          <a:endParaRPr lang="it-IT"/>
        </a:p>
      </dgm:t>
    </dgm:pt>
    <dgm:pt modelId="{A10E7F1C-E04D-4968-A513-3CD2980F5A8E}" type="pres">
      <dgm:prSet presAssocID="{130AFEB6-14BB-43C4-B367-F82BB629C5D8}" presName="compNode" presStyleCnt="0"/>
      <dgm:spPr/>
    </dgm:pt>
    <dgm:pt modelId="{E23B662B-92CB-413D-AB06-74BC4CAF5E63}" type="pres">
      <dgm:prSet presAssocID="{130AFEB6-14BB-43C4-B367-F82BB629C5D8}" presName="dummyConnPt" presStyleCnt="0"/>
      <dgm:spPr/>
    </dgm:pt>
    <dgm:pt modelId="{A94425F4-9644-4055-BF92-A9658D919296}" type="pres">
      <dgm:prSet presAssocID="{130AFEB6-14BB-43C4-B367-F82BB629C5D8}" presName="node" presStyleLbl="node1" presStyleIdx="1" presStyleCnt="8" custScaleX="97180">
        <dgm:presLayoutVars>
          <dgm:bulletEnabled val="1"/>
        </dgm:presLayoutVars>
      </dgm:prSet>
      <dgm:spPr>
        <a:prstGeom prst="roundRect">
          <a:avLst>
            <a:gd name="adj" fmla="val 10000"/>
          </a:avLst>
        </a:prstGeom>
      </dgm:spPr>
      <dgm:t>
        <a:bodyPr/>
        <a:lstStyle/>
        <a:p>
          <a:endParaRPr lang="it-IT"/>
        </a:p>
      </dgm:t>
    </dgm:pt>
    <dgm:pt modelId="{AA54EDFB-7890-450F-9684-98A75EBEFC20}" type="pres">
      <dgm:prSet presAssocID="{E919D873-CEE3-4C03-85E4-FEEF05F74570}" presName="sibTrans" presStyleLbl="bgSibTrans2D1" presStyleIdx="1" presStyleCnt="7"/>
      <dgm:spPr>
        <a:prstGeom prst="rect">
          <a:avLst/>
        </a:prstGeom>
      </dgm:spPr>
      <dgm:t>
        <a:bodyPr/>
        <a:lstStyle/>
        <a:p>
          <a:endParaRPr lang="it-IT"/>
        </a:p>
      </dgm:t>
    </dgm:pt>
    <dgm:pt modelId="{6A4B0429-F1F3-4A1A-8476-3CB2FA79D9A1}" type="pres">
      <dgm:prSet presAssocID="{7508366A-4DC4-4716-A0F3-1306103F2744}" presName="compNode" presStyleCnt="0"/>
      <dgm:spPr/>
    </dgm:pt>
    <dgm:pt modelId="{A4AF89B2-1286-4D79-8212-C33EE25ACA36}" type="pres">
      <dgm:prSet presAssocID="{7508366A-4DC4-4716-A0F3-1306103F2744}" presName="dummyConnPt" presStyleCnt="0"/>
      <dgm:spPr/>
    </dgm:pt>
    <dgm:pt modelId="{9E5F9ED1-ED49-497A-81A9-AF47F59B87DA}" type="pres">
      <dgm:prSet presAssocID="{7508366A-4DC4-4716-A0F3-1306103F2744}" presName="node" presStyleLbl="node1" presStyleIdx="2" presStyleCnt="8" custScaleX="94709" custScaleY="95496" custLinFactNeighborY="-2042">
        <dgm:presLayoutVars>
          <dgm:bulletEnabled val="1"/>
        </dgm:presLayoutVars>
      </dgm:prSet>
      <dgm:spPr>
        <a:prstGeom prst="roundRect">
          <a:avLst>
            <a:gd name="adj" fmla="val 10000"/>
          </a:avLst>
        </a:prstGeom>
      </dgm:spPr>
      <dgm:t>
        <a:bodyPr/>
        <a:lstStyle/>
        <a:p>
          <a:endParaRPr lang="it-IT"/>
        </a:p>
      </dgm:t>
    </dgm:pt>
    <dgm:pt modelId="{016B492F-2E31-4A08-9B8F-E8CDBD34C846}" type="pres">
      <dgm:prSet presAssocID="{1440295A-AA7A-4883-B964-F6155AD1B36E}" presName="sibTrans" presStyleLbl="bgSibTrans2D1" presStyleIdx="2" presStyleCnt="7" custLinFactNeighborX="1756"/>
      <dgm:spPr>
        <a:prstGeom prst="rect">
          <a:avLst/>
        </a:prstGeom>
      </dgm:spPr>
      <dgm:t>
        <a:bodyPr/>
        <a:lstStyle/>
        <a:p>
          <a:endParaRPr lang="it-IT"/>
        </a:p>
      </dgm:t>
    </dgm:pt>
    <dgm:pt modelId="{0825292F-E26A-4D36-812A-D4DB82EEA440}" type="pres">
      <dgm:prSet presAssocID="{4BD82B1B-D6D4-4619-A9BF-641651064E68}" presName="compNode" presStyleCnt="0"/>
      <dgm:spPr/>
    </dgm:pt>
    <dgm:pt modelId="{10D72106-0D28-4E3F-AE7F-053C7E5C01F9}" type="pres">
      <dgm:prSet presAssocID="{4BD82B1B-D6D4-4619-A9BF-641651064E68}" presName="dummyConnPt" presStyleCnt="0"/>
      <dgm:spPr/>
    </dgm:pt>
    <dgm:pt modelId="{E832179E-90FB-440F-A65A-0DD6532169E7}" type="pres">
      <dgm:prSet presAssocID="{4BD82B1B-D6D4-4619-A9BF-641651064E68}" presName="node" presStyleLbl="node1" presStyleIdx="3" presStyleCnt="8" custScaleX="97180" custScaleY="100499">
        <dgm:presLayoutVars>
          <dgm:bulletEnabled val="1"/>
        </dgm:presLayoutVars>
      </dgm:prSet>
      <dgm:spPr>
        <a:prstGeom prst="roundRect">
          <a:avLst>
            <a:gd name="adj" fmla="val 10000"/>
          </a:avLst>
        </a:prstGeom>
      </dgm:spPr>
      <dgm:t>
        <a:bodyPr/>
        <a:lstStyle/>
        <a:p>
          <a:endParaRPr lang="it-IT"/>
        </a:p>
      </dgm:t>
    </dgm:pt>
    <dgm:pt modelId="{829E35CE-36CB-4D00-9FB8-A29765CEEB0D}" type="pres">
      <dgm:prSet presAssocID="{92D5A90E-C7F0-48C5-9158-CF5F18315F68}" presName="sibTrans" presStyleLbl="bgSibTrans2D1" presStyleIdx="3" presStyleCnt="7"/>
      <dgm:spPr>
        <a:prstGeom prst="rect">
          <a:avLst/>
        </a:prstGeom>
      </dgm:spPr>
      <dgm:t>
        <a:bodyPr/>
        <a:lstStyle/>
        <a:p>
          <a:endParaRPr lang="it-IT"/>
        </a:p>
      </dgm:t>
    </dgm:pt>
    <dgm:pt modelId="{2F0BBFB4-4056-4CE3-B9EA-2216A0ACFAB7}" type="pres">
      <dgm:prSet presAssocID="{DE320507-0D1F-4659-B76E-8F7AEC8F4510}" presName="compNode" presStyleCnt="0"/>
      <dgm:spPr/>
    </dgm:pt>
    <dgm:pt modelId="{7E64ADFC-64D3-4FF4-B03B-1F92556E7F6B}" type="pres">
      <dgm:prSet presAssocID="{DE320507-0D1F-4659-B76E-8F7AEC8F4510}" presName="dummyConnPt" presStyleCnt="0"/>
      <dgm:spPr/>
    </dgm:pt>
    <dgm:pt modelId="{47EE55BF-A2FE-46CE-8A39-441338DAB241}" type="pres">
      <dgm:prSet presAssocID="{DE320507-0D1F-4659-B76E-8F7AEC8F4510}" presName="node" presStyleLbl="node1" presStyleIdx="4" presStyleCnt="8" custScaleX="106058">
        <dgm:presLayoutVars>
          <dgm:bulletEnabled val="1"/>
        </dgm:presLayoutVars>
      </dgm:prSet>
      <dgm:spPr>
        <a:prstGeom prst="roundRect">
          <a:avLst>
            <a:gd name="adj" fmla="val 10000"/>
          </a:avLst>
        </a:prstGeom>
      </dgm:spPr>
      <dgm:t>
        <a:bodyPr/>
        <a:lstStyle/>
        <a:p>
          <a:endParaRPr lang="it-IT"/>
        </a:p>
      </dgm:t>
    </dgm:pt>
    <dgm:pt modelId="{60E71DCF-73AB-434A-B715-86DC462F8004}" type="pres">
      <dgm:prSet presAssocID="{C904B34B-BD51-4577-A406-10979FDD0DD8}" presName="sibTrans" presStyleLbl="bgSibTrans2D1" presStyleIdx="4" presStyleCnt="7"/>
      <dgm:spPr>
        <a:prstGeom prst="rect">
          <a:avLst/>
        </a:prstGeom>
      </dgm:spPr>
      <dgm:t>
        <a:bodyPr/>
        <a:lstStyle/>
        <a:p>
          <a:endParaRPr lang="it-IT"/>
        </a:p>
      </dgm:t>
    </dgm:pt>
    <dgm:pt modelId="{185753D0-C52D-41E8-844C-1E28C6CBB40A}" type="pres">
      <dgm:prSet presAssocID="{AB35DA49-11D5-4B24-AB15-63945C790F18}" presName="compNode" presStyleCnt="0"/>
      <dgm:spPr/>
    </dgm:pt>
    <dgm:pt modelId="{352FA5FB-1609-44BC-A01C-FFB332FA2DA0}" type="pres">
      <dgm:prSet presAssocID="{AB35DA49-11D5-4B24-AB15-63945C790F18}" presName="dummyConnPt" presStyleCnt="0"/>
      <dgm:spPr/>
    </dgm:pt>
    <dgm:pt modelId="{902DB080-0E37-475D-BAD1-EAEBC07A631E}" type="pres">
      <dgm:prSet presAssocID="{AB35DA49-11D5-4B24-AB15-63945C790F18}" presName="node" presStyleLbl="node1" presStyleIdx="5" presStyleCnt="8" custScaleX="99710" custScaleY="88002">
        <dgm:presLayoutVars>
          <dgm:bulletEnabled val="1"/>
        </dgm:presLayoutVars>
      </dgm:prSet>
      <dgm:spPr>
        <a:prstGeom prst="roundRect">
          <a:avLst>
            <a:gd name="adj" fmla="val 10000"/>
          </a:avLst>
        </a:prstGeom>
      </dgm:spPr>
      <dgm:t>
        <a:bodyPr/>
        <a:lstStyle/>
        <a:p>
          <a:endParaRPr lang="it-IT"/>
        </a:p>
      </dgm:t>
    </dgm:pt>
    <dgm:pt modelId="{63CFC04A-12D6-427E-98B1-A82ACB61381E}" type="pres">
      <dgm:prSet presAssocID="{6967A5DC-8948-4698-A8F7-71D652DCF0AB}" presName="sibTrans" presStyleLbl="bgSibTrans2D1" presStyleIdx="5" presStyleCnt="7"/>
      <dgm:spPr>
        <a:prstGeom prst="rect">
          <a:avLst/>
        </a:prstGeom>
      </dgm:spPr>
      <dgm:t>
        <a:bodyPr/>
        <a:lstStyle/>
        <a:p>
          <a:endParaRPr lang="it-IT"/>
        </a:p>
      </dgm:t>
    </dgm:pt>
    <dgm:pt modelId="{BA2A5256-3800-46F3-8E73-C4E99867089E}" type="pres">
      <dgm:prSet presAssocID="{04AF8C73-02F1-4B59-A98A-49A729A0816D}" presName="compNode" presStyleCnt="0"/>
      <dgm:spPr/>
    </dgm:pt>
    <dgm:pt modelId="{6663611D-E25D-42C3-9E97-160D51293B5C}" type="pres">
      <dgm:prSet presAssocID="{04AF8C73-02F1-4B59-A98A-49A729A0816D}" presName="dummyConnPt" presStyleCnt="0"/>
      <dgm:spPr/>
    </dgm:pt>
    <dgm:pt modelId="{F8295C8C-1EBB-4067-B831-3DA38BC2573F}" type="pres">
      <dgm:prSet presAssocID="{04AF8C73-02F1-4B59-A98A-49A729A0816D}" presName="node" presStyleLbl="node1" presStyleIdx="6" presStyleCnt="8" custScaleX="99464" custScaleY="89148">
        <dgm:presLayoutVars>
          <dgm:bulletEnabled val="1"/>
        </dgm:presLayoutVars>
      </dgm:prSet>
      <dgm:spPr>
        <a:prstGeom prst="roundRect">
          <a:avLst>
            <a:gd name="adj" fmla="val 10000"/>
          </a:avLst>
        </a:prstGeom>
      </dgm:spPr>
      <dgm:t>
        <a:bodyPr/>
        <a:lstStyle/>
        <a:p>
          <a:endParaRPr lang="it-IT"/>
        </a:p>
      </dgm:t>
    </dgm:pt>
    <dgm:pt modelId="{51546A62-738B-4A3F-B4CA-95225F13EDFB}" type="pres">
      <dgm:prSet presAssocID="{40DAD2D1-ABB1-4228-B549-3D2DA69C4203}" presName="sibTrans" presStyleLbl="bgSibTrans2D1" presStyleIdx="6" presStyleCnt="7"/>
      <dgm:spPr>
        <a:prstGeom prst="rect">
          <a:avLst/>
        </a:prstGeom>
      </dgm:spPr>
      <dgm:t>
        <a:bodyPr/>
        <a:lstStyle/>
        <a:p>
          <a:endParaRPr lang="it-IT"/>
        </a:p>
      </dgm:t>
    </dgm:pt>
    <dgm:pt modelId="{2A0839E1-4BC5-415B-970A-12A8C4609996}" type="pres">
      <dgm:prSet presAssocID="{6CE87026-6F74-4DC5-A662-06E11FE6098F}" presName="compNode" presStyleCnt="0"/>
      <dgm:spPr/>
    </dgm:pt>
    <dgm:pt modelId="{382C8106-9EF2-46BE-B164-253E79BCF695}" type="pres">
      <dgm:prSet presAssocID="{6CE87026-6F74-4DC5-A662-06E11FE6098F}" presName="dummyConnPt" presStyleCnt="0"/>
      <dgm:spPr/>
    </dgm:pt>
    <dgm:pt modelId="{F828672B-99AA-4140-A077-AC22C0323EF2}" type="pres">
      <dgm:prSet presAssocID="{6CE87026-6F74-4DC5-A662-06E11FE6098F}" presName="node" presStyleLbl="node1" presStyleIdx="7" presStyleCnt="8" custScaleY="108799">
        <dgm:presLayoutVars>
          <dgm:bulletEnabled val="1"/>
        </dgm:presLayoutVars>
      </dgm:prSet>
      <dgm:spPr>
        <a:prstGeom prst="roundRect">
          <a:avLst>
            <a:gd name="adj" fmla="val 10000"/>
          </a:avLst>
        </a:prstGeom>
      </dgm:spPr>
      <dgm:t>
        <a:bodyPr/>
        <a:lstStyle/>
        <a:p>
          <a:endParaRPr lang="it-IT"/>
        </a:p>
      </dgm:t>
    </dgm:pt>
  </dgm:ptLst>
  <dgm:cxnLst>
    <dgm:cxn modelId="{0B94BADD-F8BA-4974-A006-393662D44999}" srcId="{043088C7-8E17-450C-8D02-88C5D49864F5}" destId="{AB35DA49-11D5-4B24-AB15-63945C790F18}" srcOrd="5" destOrd="0" parTransId="{3E279A6F-CC05-4503-A5E7-8BF9063B6144}" sibTransId="{6967A5DC-8948-4698-A8F7-71D652DCF0AB}"/>
    <dgm:cxn modelId="{96DEB2A6-B3D2-4FBD-804D-4B1EDFA51CF5}" type="presOf" srcId="{40DAD2D1-ABB1-4228-B549-3D2DA69C4203}" destId="{51546A62-738B-4A3F-B4CA-95225F13EDFB}" srcOrd="0" destOrd="0" presId="urn:microsoft.com/office/officeart/2005/8/layout/bProcess4"/>
    <dgm:cxn modelId="{8F969415-EF77-43C0-9DD2-C1DEC700C6D6}" type="presOf" srcId="{AB35DA49-11D5-4B24-AB15-63945C790F18}" destId="{902DB080-0E37-475D-BAD1-EAEBC07A631E}" srcOrd="0" destOrd="0" presId="urn:microsoft.com/office/officeart/2005/8/layout/bProcess4"/>
    <dgm:cxn modelId="{2454E5AE-FA4D-4960-96F5-EBC33F915F25}" type="presOf" srcId="{043088C7-8E17-450C-8D02-88C5D49864F5}" destId="{95185C54-AB89-4425-993D-96B70EC385B6}" srcOrd="0" destOrd="0" presId="urn:microsoft.com/office/officeart/2005/8/layout/bProcess4"/>
    <dgm:cxn modelId="{7B5E2CD5-DDD2-4118-A170-9301A1C403D7}" type="presOf" srcId="{C904B34B-BD51-4577-A406-10979FDD0DD8}" destId="{60E71DCF-73AB-434A-B715-86DC462F8004}" srcOrd="0" destOrd="0" presId="urn:microsoft.com/office/officeart/2005/8/layout/bProcess4"/>
    <dgm:cxn modelId="{D8BE7279-A9C9-46C8-A131-315274E64F28}" srcId="{043088C7-8E17-450C-8D02-88C5D49864F5}" destId="{DE320507-0D1F-4659-B76E-8F7AEC8F4510}" srcOrd="4" destOrd="0" parTransId="{54F4E40E-DCBB-44C1-9F9C-501381A79814}" sibTransId="{C904B34B-BD51-4577-A406-10979FDD0DD8}"/>
    <dgm:cxn modelId="{0FD127B5-ADB9-42D7-B5EE-2C3F2334ED00}" type="presOf" srcId="{92D5A90E-C7F0-48C5-9158-CF5F18315F68}" destId="{829E35CE-36CB-4D00-9FB8-A29765CEEB0D}" srcOrd="0" destOrd="0" presId="urn:microsoft.com/office/officeart/2005/8/layout/bProcess4"/>
    <dgm:cxn modelId="{625BA4D7-407C-405D-A60D-C7F38929CC59}" srcId="{043088C7-8E17-450C-8D02-88C5D49864F5}" destId="{6A00852F-462C-438E-A64B-68EA20940771}" srcOrd="0" destOrd="0" parTransId="{D5111C06-9EC3-475D-B781-CD91406F4A8E}" sibTransId="{0EE4EF07-3011-468B-96FF-3D29A2E028DE}"/>
    <dgm:cxn modelId="{37FF11F1-069A-4E28-B39E-7A67D2AE60DA}" type="presOf" srcId="{0EE4EF07-3011-468B-96FF-3D29A2E028DE}" destId="{81D85A9C-069F-44DC-A450-37E46337D68A}" srcOrd="0" destOrd="0" presId="urn:microsoft.com/office/officeart/2005/8/layout/bProcess4"/>
    <dgm:cxn modelId="{E6B28BC9-0AF6-41AF-B118-CDC5F72BFCB8}" type="presOf" srcId="{7508366A-4DC4-4716-A0F3-1306103F2744}" destId="{9E5F9ED1-ED49-497A-81A9-AF47F59B87DA}" srcOrd="0" destOrd="0" presId="urn:microsoft.com/office/officeart/2005/8/layout/bProcess4"/>
    <dgm:cxn modelId="{F98833F3-C332-4AC6-BC3F-12701C09D211}" type="presOf" srcId="{6A00852F-462C-438E-A64B-68EA20940771}" destId="{BBA87F22-EB8F-43CB-8D91-6269F9155EFC}" srcOrd="0" destOrd="0" presId="urn:microsoft.com/office/officeart/2005/8/layout/bProcess4"/>
    <dgm:cxn modelId="{B4966661-D164-4313-AD74-FC1F7D837C52}" type="presOf" srcId="{6CE87026-6F74-4DC5-A662-06E11FE6098F}" destId="{F828672B-99AA-4140-A077-AC22C0323EF2}" srcOrd="0" destOrd="0" presId="urn:microsoft.com/office/officeart/2005/8/layout/bProcess4"/>
    <dgm:cxn modelId="{E1FD462F-29BC-4B27-AE47-5E722CB8E216}" type="presOf" srcId="{1440295A-AA7A-4883-B964-F6155AD1B36E}" destId="{016B492F-2E31-4A08-9B8F-E8CDBD34C846}" srcOrd="0" destOrd="0" presId="urn:microsoft.com/office/officeart/2005/8/layout/bProcess4"/>
    <dgm:cxn modelId="{15409213-421F-4194-936C-1565A77E37FA}" type="presOf" srcId="{4BD82B1B-D6D4-4619-A9BF-641651064E68}" destId="{E832179E-90FB-440F-A65A-0DD6532169E7}" srcOrd="0" destOrd="0" presId="urn:microsoft.com/office/officeart/2005/8/layout/bProcess4"/>
    <dgm:cxn modelId="{D149A46A-F29C-405C-8E36-C8DCAB5AE280}" srcId="{043088C7-8E17-450C-8D02-88C5D49864F5}" destId="{7508366A-4DC4-4716-A0F3-1306103F2744}" srcOrd="2" destOrd="0" parTransId="{C6D000C0-23F8-4A7E-9D6B-34F348B63D2D}" sibTransId="{1440295A-AA7A-4883-B964-F6155AD1B36E}"/>
    <dgm:cxn modelId="{0DC96C51-C22F-4C86-8B24-94553E06B60D}" srcId="{043088C7-8E17-450C-8D02-88C5D49864F5}" destId="{4BD82B1B-D6D4-4619-A9BF-641651064E68}" srcOrd="3" destOrd="0" parTransId="{890E3FAB-BDE8-4611-95B2-2CA9500874F8}" sibTransId="{92D5A90E-C7F0-48C5-9158-CF5F18315F68}"/>
    <dgm:cxn modelId="{D616E5E6-B87C-4D92-8A29-421B8E8CFFA9}" srcId="{043088C7-8E17-450C-8D02-88C5D49864F5}" destId="{04AF8C73-02F1-4B59-A98A-49A729A0816D}" srcOrd="6" destOrd="0" parTransId="{169272DA-2EDC-41F6-9FD6-FA7D6ED39EF0}" sibTransId="{40DAD2D1-ABB1-4228-B549-3D2DA69C4203}"/>
    <dgm:cxn modelId="{69B54C19-B47A-4A1B-8D8A-0BDCD228E19B}" type="presOf" srcId="{E919D873-CEE3-4C03-85E4-FEEF05F74570}" destId="{AA54EDFB-7890-450F-9684-98A75EBEFC20}" srcOrd="0" destOrd="0" presId="urn:microsoft.com/office/officeart/2005/8/layout/bProcess4"/>
    <dgm:cxn modelId="{B6EED7CD-967A-4CE0-9F17-E28468B9D6CD}" srcId="{043088C7-8E17-450C-8D02-88C5D49864F5}" destId="{130AFEB6-14BB-43C4-B367-F82BB629C5D8}" srcOrd="1" destOrd="0" parTransId="{1461ABFA-EF79-4E7D-B7B6-1B98A4E4B9BF}" sibTransId="{E919D873-CEE3-4C03-85E4-FEEF05F74570}"/>
    <dgm:cxn modelId="{6C1E9788-9542-48AC-BCD0-52A0F14FFAB2}" srcId="{043088C7-8E17-450C-8D02-88C5D49864F5}" destId="{6CE87026-6F74-4DC5-A662-06E11FE6098F}" srcOrd="7" destOrd="0" parTransId="{3DB4EBB9-D25E-4186-BB51-51C463305872}" sibTransId="{795DA39F-7611-43DE-9652-9F57DA8E3694}"/>
    <dgm:cxn modelId="{F7FBF2D3-A04C-4F5C-9A48-4BE936B6EB4F}" type="presOf" srcId="{6967A5DC-8948-4698-A8F7-71D652DCF0AB}" destId="{63CFC04A-12D6-427E-98B1-A82ACB61381E}" srcOrd="0" destOrd="0" presId="urn:microsoft.com/office/officeart/2005/8/layout/bProcess4"/>
    <dgm:cxn modelId="{0BFF9427-6486-48BD-9176-748446E06E9B}" type="presOf" srcId="{DE320507-0D1F-4659-B76E-8F7AEC8F4510}" destId="{47EE55BF-A2FE-46CE-8A39-441338DAB241}" srcOrd="0" destOrd="0" presId="urn:microsoft.com/office/officeart/2005/8/layout/bProcess4"/>
    <dgm:cxn modelId="{2BD24BFB-5A8F-4FD8-AF30-DCFDC64D237C}" type="presOf" srcId="{04AF8C73-02F1-4B59-A98A-49A729A0816D}" destId="{F8295C8C-1EBB-4067-B831-3DA38BC2573F}" srcOrd="0" destOrd="0" presId="urn:microsoft.com/office/officeart/2005/8/layout/bProcess4"/>
    <dgm:cxn modelId="{8512BB16-C45D-45B6-81F9-F5435DB80309}" type="presOf" srcId="{130AFEB6-14BB-43C4-B367-F82BB629C5D8}" destId="{A94425F4-9644-4055-BF92-A9658D919296}" srcOrd="0" destOrd="0" presId="urn:microsoft.com/office/officeart/2005/8/layout/bProcess4"/>
    <dgm:cxn modelId="{BAFFB3C1-9769-40CF-8003-4043DE7F12C6}" type="presParOf" srcId="{95185C54-AB89-4425-993D-96B70EC385B6}" destId="{24176226-94B8-42F5-A4D6-6608B235943C}" srcOrd="0" destOrd="0" presId="urn:microsoft.com/office/officeart/2005/8/layout/bProcess4"/>
    <dgm:cxn modelId="{36F4697C-4F19-4E63-A156-037EA2774AB6}" type="presParOf" srcId="{24176226-94B8-42F5-A4D6-6608B235943C}" destId="{8E551C9C-758B-4E06-8673-3F36F00ED5D0}" srcOrd="0" destOrd="0" presId="urn:microsoft.com/office/officeart/2005/8/layout/bProcess4"/>
    <dgm:cxn modelId="{5A0F194E-AC9F-4FDD-8E7E-D383FC73AB47}" type="presParOf" srcId="{24176226-94B8-42F5-A4D6-6608B235943C}" destId="{BBA87F22-EB8F-43CB-8D91-6269F9155EFC}" srcOrd="1" destOrd="0" presId="urn:microsoft.com/office/officeart/2005/8/layout/bProcess4"/>
    <dgm:cxn modelId="{2DE335B3-CEAD-4B1E-8C51-2C29F760CFB4}" type="presParOf" srcId="{95185C54-AB89-4425-993D-96B70EC385B6}" destId="{81D85A9C-069F-44DC-A450-37E46337D68A}" srcOrd="1" destOrd="0" presId="urn:microsoft.com/office/officeart/2005/8/layout/bProcess4"/>
    <dgm:cxn modelId="{6F076534-9BD7-4343-A218-37F878B96090}" type="presParOf" srcId="{95185C54-AB89-4425-993D-96B70EC385B6}" destId="{A10E7F1C-E04D-4968-A513-3CD2980F5A8E}" srcOrd="2" destOrd="0" presId="urn:microsoft.com/office/officeart/2005/8/layout/bProcess4"/>
    <dgm:cxn modelId="{8EB724FD-92F5-4561-8D67-C0842B367FB9}" type="presParOf" srcId="{A10E7F1C-E04D-4968-A513-3CD2980F5A8E}" destId="{E23B662B-92CB-413D-AB06-74BC4CAF5E63}" srcOrd="0" destOrd="0" presId="urn:microsoft.com/office/officeart/2005/8/layout/bProcess4"/>
    <dgm:cxn modelId="{34911441-8D28-4FB5-9309-088F483B3CE2}" type="presParOf" srcId="{A10E7F1C-E04D-4968-A513-3CD2980F5A8E}" destId="{A94425F4-9644-4055-BF92-A9658D919296}" srcOrd="1" destOrd="0" presId="urn:microsoft.com/office/officeart/2005/8/layout/bProcess4"/>
    <dgm:cxn modelId="{B468ED14-0967-4F37-A059-85AC8587088D}" type="presParOf" srcId="{95185C54-AB89-4425-993D-96B70EC385B6}" destId="{AA54EDFB-7890-450F-9684-98A75EBEFC20}" srcOrd="3" destOrd="0" presId="urn:microsoft.com/office/officeart/2005/8/layout/bProcess4"/>
    <dgm:cxn modelId="{8C66A2A8-FF95-4A69-8EAA-45473E5FE0CC}" type="presParOf" srcId="{95185C54-AB89-4425-993D-96B70EC385B6}" destId="{6A4B0429-F1F3-4A1A-8476-3CB2FA79D9A1}" srcOrd="4" destOrd="0" presId="urn:microsoft.com/office/officeart/2005/8/layout/bProcess4"/>
    <dgm:cxn modelId="{EBED6C5C-23B5-4DFA-BD8C-DD3DD3920865}" type="presParOf" srcId="{6A4B0429-F1F3-4A1A-8476-3CB2FA79D9A1}" destId="{A4AF89B2-1286-4D79-8212-C33EE25ACA36}" srcOrd="0" destOrd="0" presId="urn:microsoft.com/office/officeart/2005/8/layout/bProcess4"/>
    <dgm:cxn modelId="{ED8412B8-4BE8-4E31-AC00-2DE1E96DA293}" type="presParOf" srcId="{6A4B0429-F1F3-4A1A-8476-3CB2FA79D9A1}" destId="{9E5F9ED1-ED49-497A-81A9-AF47F59B87DA}" srcOrd="1" destOrd="0" presId="urn:microsoft.com/office/officeart/2005/8/layout/bProcess4"/>
    <dgm:cxn modelId="{0E447078-BD50-4770-B6AB-71C5D32E824C}" type="presParOf" srcId="{95185C54-AB89-4425-993D-96B70EC385B6}" destId="{016B492F-2E31-4A08-9B8F-E8CDBD34C846}" srcOrd="5" destOrd="0" presId="urn:microsoft.com/office/officeart/2005/8/layout/bProcess4"/>
    <dgm:cxn modelId="{00EA6E0F-3C93-40F6-A0D7-0133E3FEE61C}" type="presParOf" srcId="{95185C54-AB89-4425-993D-96B70EC385B6}" destId="{0825292F-E26A-4D36-812A-D4DB82EEA440}" srcOrd="6" destOrd="0" presId="urn:microsoft.com/office/officeart/2005/8/layout/bProcess4"/>
    <dgm:cxn modelId="{68E4A3EF-B9B1-4621-86B7-889B32B54070}" type="presParOf" srcId="{0825292F-E26A-4D36-812A-D4DB82EEA440}" destId="{10D72106-0D28-4E3F-AE7F-053C7E5C01F9}" srcOrd="0" destOrd="0" presId="urn:microsoft.com/office/officeart/2005/8/layout/bProcess4"/>
    <dgm:cxn modelId="{FE30F056-253C-4BBA-B675-28B9D3E15E7C}" type="presParOf" srcId="{0825292F-E26A-4D36-812A-D4DB82EEA440}" destId="{E832179E-90FB-440F-A65A-0DD6532169E7}" srcOrd="1" destOrd="0" presId="urn:microsoft.com/office/officeart/2005/8/layout/bProcess4"/>
    <dgm:cxn modelId="{D69BA124-A608-447E-9F61-83818BA399B7}" type="presParOf" srcId="{95185C54-AB89-4425-993D-96B70EC385B6}" destId="{829E35CE-36CB-4D00-9FB8-A29765CEEB0D}" srcOrd="7" destOrd="0" presId="urn:microsoft.com/office/officeart/2005/8/layout/bProcess4"/>
    <dgm:cxn modelId="{28B5BD57-A744-4FE7-A4EA-D36F742CD5DE}" type="presParOf" srcId="{95185C54-AB89-4425-993D-96B70EC385B6}" destId="{2F0BBFB4-4056-4CE3-B9EA-2216A0ACFAB7}" srcOrd="8" destOrd="0" presId="urn:microsoft.com/office/officeart/2005/8/layout/bProcess4"/>
    <dgm:cxn modelId="{D780A538-6BC4-4785-BD1D-7C3FDF3C5AAB}" type="presParOf" srcId="{2F0BBFB4-4056-4CE3-B9EA-2216A0ACFAB7}" destId="{7E64ADFC-64D3-4FF4-B03B-1F92556E7F6B}" srcOrd="0" destOrd="0" presId="urn:microsoft.com/office/officeart/2005/8/layout/bProcess4"/>
    <dgm:cxn modelId="{99E9624F-3546-462E-9835-89CED7829DEF}" type="presParOf" srcId="{2F0BBFB4-4056-4CE3-B9EA-2216A0ACFAB7}" destId="{47EE55BF-A2FE-46CE-8A39-441338DAB241}" srcOrd="1" destOrd="0" presId="urn:microsoft.com/office/officeart/2005/8/layout/bProcess4"/>
    <dgm:cxn modelId="{399BABEC-2EC0-4EE3-93F4-D49E61674515}" type="presParOf" srcId="{95185C54-AB89-4425-993D-96B70EC385B6}" destId="{60E71DCF-73AB-434A-B715-86DC462F8004}" srcOrd="9" destOrd="0" presId="urn:microsoft.com/office/officeart/2005/8/layout/bProcess4"/>
    <dgm:cxn modelId="{9B150386-0620-4EC3-A886-CC1E57CC7316}" type="presParOf" srcId="{95185C54-AB89-4425-993D-96B70EC385B6}" destId="{185753D0-C52D-41E8-844C-1E28C6CBB40A}" srcOrd="10" destOrd="0" presId="urn:microsoft.com/office/officeart/2005/8/layout/bProcess4"/>
    <dgm:cxn modelId="{2DDBBCF0-9B3C-40C7-8880-3B9E7737CB47}" type="presParOf" srcId="{185753D0-C52D-41E8-844C-1E28C6CBB40A}" destId="{352FA5FB-1609-44BC-A01C-FFB332FA2DA0}" srcOrd="0" destOrd="0" presId="urn:microsoft.com/office/officeart/2005/8/layout/bProcess4"/>
    <dgm:cxn modelId="{262A66B5-EE63-4E8F-A6EF-E51D35E356D0}" type="presParOf" srcId="{185753D0-C52D-41E8-844C-1E28C6CBB40A}" destId="{902DB080-0E37-475D-BAD1-EAEBC07A631E}" srcOrd="1" destOrd="0" presId="urn:microsoft.com/office/officeart/2005/8/layout/bProcess4"/>
    <dgm:cxn modelId="{61050052-02B4-4EF4-8F04-C02CF6825C7D}" type="presParOf" srcId="{95185C54-AB89-4425-993D-96B70EC385B6}" destId="{63CFC04A-12D6-427E-98B1-A82ACB61381E}" srcOrd="11" destOrd="0" presId="urn:microsoft.com/office/officeart/2005/8/layout/bProcess4"/>
    <dgm:cxn modelId="{84FAB06B-6BE6-45E4-A03D-9B71A2949FAF}" type="presParOf" srcId="{95185C54-AB89-4425-993D-96B70EC385B6}" destId="{BA2A5256-3800-46F3-8E73-C4E99867089E}" srcOrd="12" destOrd="0" presId="urn:microsoft.com/office/officeart/2005/8/layout/bProcess4"/>
    <dgm:cxn modelId="{58BF728B-5829-4D7B-9BFB-BC0DEAD79E3D}" type="presParOf" srcId="{BA2A5256-3800-46F3-8E73-C4E99867089E}" destId="{6663611D-E25D-42C3-9E97-160D51293B5C}" srcOrd="0" destOrd="0" presId="urn:microsoft.com/office/officeart/2005/8/layout/bProcess4"/>
    <dgm:cxn modelId="{DD5C528D-112E-4284-B24B-209CC38F3233}" type="presParOf" srcId="{BA2A5256-3800-46F3-8E73-C4E99867089E}" destId="{F8295C8C-1EBB-4067-B831-3DA38BC2573F}" srcOrd="1" destOrd="0" presId="urn:microsoft.com/office/officeart/2005/8/layout/bProcess4"/>
    <dgm:cxn modelId="{FFAED514-4D79-4568-B1FA-F5C06F64A552}" type="presParOf" srcId="{95185C54-AB89-4425-993D-96B70EC385B6}" destId="{51546A62-738B-4A3F-B4CA-95225F13EDFB}" srcOrd="13" destOrd="0" presId="urn:microsoft.com/office/officeart/2005/8/layout/bProcess4"/>
    <dgm:cxn modelId="{CC689EE8-EA41-47EA-8FFE-C89AD2DAD144}" type="presParOf" srcId="{95185C54-AB89-4425-993D-96B70EC385B6}" destId="{2A0839E1-4BC5-415B-970A-12A8C4609996}" srcOrd="14" destOrd="0" presId="urn:microsoft.com/office/officeart/2005/8/layout/bProcess4"/>
    <dgm:cxn modelId="{E2C62857-4F90-462F-9A50-E2992DE1A36D}" type="presParOf" srcId="{2A0839E1-4BC5-415B-970A-12A8C4609996}" destId="{382C8106-9EF2-46BE-B164-253E79BCF695}" srcOrd="0" destOrd="0" presId="urn:microsoft.com/office/officeart/2005/8/layout/bProcess4"/>
    <dgm:cxn modelId="{EEDFB3C3-D309-425F-9F03-A0B14812027D}" type="presParOf" srcId="{2A0839E1-4BC5-415B-970A-12A8C4609996}" destId="{F828672B-99AA-4140-A077-AC22C0323EF2}"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85A9C-069F-44DC-A450-37E46337D68A}">
      <dsp:nvSpPr>
        <dsp:cNvPr id="0" name=""/>
        <dsp:cNvSpPr/>
      </dsp:nvSpPr>
      <dsp:spPr>
        <a:xfrm rot="5477511">
          <a:off x="-202403" y="906973"/>
          <a:ext cx="1107071" cy="173493"/>
        </a:xfrm>
        <a:prstGeom prst="rect">
          <a:avLst/>
        </a:prstGeom>
        <a:solidFill>
          <a:srgbClr val="C0000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BA87F22-EB8F-43CB-8D91-6269F9155EFC}">
      <dsp:nvSpPr>
        <dsp:cNvPr id="0" name=""/>
        <dsp:cNvSpPr/>
      </dsp:nvSpPr>
      <dsp:spPr>
        <a:xfrm>
          <a:off x="28833" y="160594"/>
          <a:ext cx="1636822" cy="994164"/>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None/>
          </a:pPr>
          <a:r>
            <a:rPr lang="it-IT" sz="1200" kern="1200" dirty="0">
              <a:solidFill>
                <a:sysClr val="window" lastClr="FFFFFF"/>
              </a:solidFill>
              <a:latin typeface="Times New Roman" panose="02020603050405020304" pitchFamily="18" charset="0"/>
              <a:ea typeface="+mn-ea"/>
              <a:cs typeface="Times New Roman" panose="02020603050405020304" pitchFamily="18" charset="0"/>
            </a:rPr>
            <a:t>CONFERMA DI ADESIONE ALLA CONVENZIONE</a:t>
          </a:r>
        </a:p>
      </dsp:txBody>
      <dsp:txXfrm>
        <a:off x="57951" y="189712"/>
        <a:ext cx="1578586" cy="935928"/>
      </dsp:txXfrm>
    </dsp:sp>
    <dsp:sp modelId="{AA54EDFB-7890-450F-9684-98A75EBEFC20}">
      <dsp:nvSpPr>
        <dsp:cNvPr id="0" name=""/>
        <dsp:cNvSpPr/>
      </dsp:nvSpPr>
      <dsp:spPr>
        <a:xfrm rot="5400000">
          <a:off x="-246112" y="2092769"/>
          <a:ext cx="1168404" cy="146368"/>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4425F4-9644-4055-BF92-A9658D919296}">
      <dsp:nvSpPr>
        <dsp:cNvPr id="0" name=""/>
        <dsp:cNvSpPr/>
      </dsp:nvSpPr>
      <dsp:spPr>
        <a:xfrm>
          <a:off x="30931" y="1336285"/>
          <a:ext cx="1580454" cy="975790"/>
        </a:xfrm>
        <a:prstGeom prst="roundRect">
          <a:avLst>
            <a:gd name="adj" fmla="val 10000"/>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None/>
          </a:pPr>
          <a:r>
            <a:rPr lang="it-IT" sz="1200" kern="1200" dirty="0">
              <a:solidFill>
                <a:sysClr val="window" lastClr="FFFFFF"/>
              </a:solidFill>
              <a:latin typeface="Times New Roman" panose="02020603050405020304" pitchFamily="18" charset="0"/>
              <a:ea typeface="+mn-ea"/>
              <a:cs typeface="Times New Roman" panose="02020603050405020304" pitchFamily="18" charset="0"/>
            </a:rPr>
            <a:t>NULLA OSTA ALLA CONFERMA DI ADESIONE</a:t>
          </a:r>
        </a:p>
      </dsp:txBody>
      <dsp:txXfrm>
        <a:off x="59511" y="1364865"/>
        <a:ext cx="1523294" cy="918630"/>
      </dsp:txXfrm>
    </dsp:sp>
    <dsp:sp modelId="{016B492F-2E31-4A08-9B8F-E8CDBD34C846}">
      <dsp:nvSpPr>
        <dsp:cNvPr id="0" name=""/>
        <dsp:cNvSpPr/>
      </dsp:nvSpPr>
      <dsp:spPr>
        <a:xfrm rot="21593020">
          <a:off x="381433" y="2679337"/>
          <a:ext cx="2208261" cy="146368"/>
        </a:xfrm>
        <a:prstGeom prst="rect">
          <a:avLst/>
        </a:prstGeom>
        <a:solidFill>
          <a:srgbClr val="0070C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E5F9ED1-ED49-497A-81A9-AF47F59B87DA}">
      <dsp:nvSpPr>
        <dsp:cNvPr id="0" name=""/>
        <dsp:cNvSpPr/>
      </dsp:nvSpPr>
      <dsp:spPr>
        <a:xfrm>
          <a:off x="51024" y="2536097"/>
          <a:ext cx="1540268" cy="931840"/>
        </a:xfrm>
        <a:prstGeom prst="roundRect">
          <a:avLst>
            <a:gd name="adj" fmla="val 10000"/>
          </a:avLst>
        </a:prstGeom>
        <a:solidFill>
          <a:srgbClr val="0070C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None/>
          </a:pPr>
          <a:r>
            <a:rPr lang="it-IT" sz="1200" kern="1200" dirty="0">
              <a:solidFill>
                <a:sysClr val="window" lastClr="FFFFFF"/>
              </a:solidFill>
              <a:latin typeface="Times New Roman" panose="02020603050405020304" pitchFamily="18" charset="0"/>
              <a:ea typeface="+mn-ea"/>
              <a:cs typeface="Times New Roman" panose="02020603050405020304" pitchFamily="18" charset="0"/>
            </a:rPr>
            <a:t>SOTTOSCRIZIONE ORDINATIVO DI FORNITURA</a:t>
          </a:r>
        </a:p>
      </dsp:txBody>
      <dsp:txXfrm>
        <a:off x="78317" y="2563390"/>
        <a:ext cx="1485682" cy="877254"/>
      </dsp:txXfrm>
    </dsp:sp>
    <dsp:sp modelId="{829E35CE-36CB-4D00-9FB8-A29765CEEB0D}">
      <dsp:nvSpPr>
        <dsp:cNvPr id="0" name=""/>
        <dsp:cNvSpPr/>
      </dsp:nvSpPr>
      <dsp:spPr>
        <a:xfrm rot="16200000">
          <a:off x="1949355" y="2065997"/>
          <a:ext cx="1212497" cy="146368"/>
        </a:xfrm>
        <a:prstGeom prst="rect">
          <a:avLst/>
        </a:prstGeom>
        <a:solidFill>
          <a:srgbClr val="C0000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832179E-90FB-440F-A65A-0DD6532169E7}">
      <dsp:nvSpPr>
        <dsp:cNvPr id="0" name=""/>
        <dsp:cNvSpPr/>
      </dsp:nvSpPr>
      <dsp:spPr>
        <a:xfrm>
          <a:off x="2248447" y="2507204"/>
          <a:ext cx="1580454" cy="980659"/>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None/>
          </a:pPr>
          <a:r>
            <a:rPr lang="it-IT" sz="1200" kern="1200" dirty="0">
              <a:solidFill>
                <a:sysClr val="window" lastClr="FFFFFF"/>
              </a:solidFill>
              <a:latin typeface="Times New Roman" panose="02020603050405020304" pitchFamily="18" charset="0"/>
              <a:ea typeface="+mn-ea"/>
              <a:cs typeface="Times New Roman" panose="02020603050405020304" pitchFamily="18" charset="0"/>
            </a:rPr>
            <a:t>INVIO</a:t>
          </a:r>
          <a:r>
            <a:rPr lang="it-IT" sz="1200" kern="1200" baseline="0" dirty="0">
              <a:solidFill>
                <a:sysClr val="window" lastClr="FFFFFF"/>
              </a:solidFill>
              <a:latin typeface="Times New Roman" panose="02020603050405020304" pitchFamily="18" charset="0"/>
              <a:ea typeface="+mn-ea"/>
              <a:cs typeface="Times New Roman" panose="02020603050405020304" pitchFamily="18" charset="0"/>
            </a:rPr>
            <a:t> RICHIESTA PRELIMINARE DI FORNITURA</a:t>
          </a:r>
          <a:endParaRPr lang="it-IT" sz="1200" kern="1200" dirty="0">
            <a:solidFill>
              <a:sysClr val="window" lastClr="FFFFFF"/>
            </a:solidFill>
            <a:latin typeface="Times New Roman" panose="02020603050405020304" pitchFamily="18" charset="0"/>
            <a:ea typeface="+mn-ea"/>
            <a:cs typeface="Times New Roman" panose="02020603050405020304" pitchFamily="18" charset="0"/>
          </a:endParaRPr>
        </a:p>
      </dsp:txBody>
      <dsp:txXfrm>
        <a:off x="2277170" y="2535927"/>
        <a:ext cx="1523008" cy="923213"/>
      </dsp:txXfrm>
    </dsp:sp>
    <dsp:sp modelId="{60E71DCF-73AB-434A-B715-86DC462F8004}">
      <dsp:nvSpPr>
        <dsp:cNvPr id="0" name=""/>
        <dsp:cNvSpPr/>
      </dsp:nvSpPr>
      <dsp:spPr>
        <a:xfrm rot="16200000">
          <a:off x="1979540" y="874033"/>
          <a:ext cx="1152128" cy="146368"/>
        </a:xfrm>
        <a:prstGeom prst="rect">
          <a:avLst/>
        </a:prstGeom>
        <a:solidFill>
          <a:srgbClr val="92D05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7EE55BF-A2FE-46CE-8A39-441338DAB241}">
      <dsp:nvSpPr>
        <dsp:cNvPr id="0" name=""/>
        <dsp:cNvSpPr/>
      </dsp:nvSpPr>
      <dsp:spPr>
        <a:xfrm>
          <a:off x="2176254" y="1287466"/>
          <a:ext cx="1724839" cy="975790"/>
        </a:xfrm>
        <a:prstGeom prst="roundRect">
          <a:avLst>
            <a:gd name="adj" fmla="val 10000"/>
          </a:avLst>
        </a:prstGeom>
        <a:solidFill>
          <a:srgbClr val="92D05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buNone/>
          </a:pPr>
          <a:r>
            <a:rPr lang="it-IT" sz="1100" kern="1200" dirty="0">
              <a:solidFill>
                <a:sysClr val="window" lastClr="FFFFFF"/>
              </a:solidFill>
              <a:latin typeface="Times New Roman" panose="02020603050405020304" pitchFamily="18" charset="0"/>
              <a:ea typeface="+mn-ea"/>
              <a:cs typeface="Times New Roman" panose="02020603050405020304" pitchFamily="18" charset="0"/>
            </a:rPr>
            <a:t>SCREENING DEI PROFILI ATTINENTI ED INVIO ELENCO NOMINATIVI E RELATIVI CURRICULA</a:t>
          </a:r>
        </a:p>
      </dsp:txBody>
      <dsp:txXfrm>
        <a:off x="2204834" y="1316046"/>
        <a:ext cx="1667679" cy="918630"/>
      </dsp:txXfrm>
    </dsp:sp>
    <dsp:sp modelId="{63CFC04A-12D6-427E-98B1-A82ACB61381E}">
      <dsp:nvSpPr>
        <dsp:cNvPr id="0" name=""/>
        <dsp:cNvSpPr/>
      </dsp:nvSpPr>
      <dsp:spPr>
        <a:xfrm rot="8726">
          <a:off x="2560412" y="296519"/>
          <a:ext cx="2202659" cy="146368"/>
        </a:xfrm>
        <a:prstGeom prst="rect">
          <a:avLst/>
        </a:prstGeom>
        <a:solidFill>
          <a:srgbClr val="C0000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02DB080-0E37-475D-BAD1-EAEBC07A631E}">
      <dsp:nvSpPr>
        <dsp:cNvPr id="0" name=""/>
        <dsp:cNvSpPr/>
      </dsp:nvSpPr>
      <dsp:spPr>
        <a:xfrm>
          <a:off x="2227874" y="184804"/>
          <a:ext cx="1621600" cy="858714"/>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None/>
          </a:pPr>
          <a:r>
            <a:rPr lang="it-IT" sz="1200" kern="1200" dirty="0">
              <a:solidFill>
                <a:sysClr val="window" lastClr="FFFFFF"/>
              </a:solidFill>
              <a:latin typeface="Times New Roman" panose="02020603050405020304" pitchFamily="18" charset="0"/>
              <a:ea typeface="+mn-ea"/>
              <a:cs typeface="Times New Roman" panose="02020603050405020304" pitchFamily="18" charset="0"/>
            </a:rPr>
            <a:t>EVENTUALI COLLOQUI</a:t>
          </a:r>
        </a:p>
      </dsp:txBody>
      <dsp:txXfrm>
        <a:off x="2253025" y="209955"/>
        <a:ext cx="1571298" cy="808412"/>
      </dsp:txXfrm>
    </dsp:sp>
    <dsp:sp modelId="{51546A62-738B-4A3F-B4CA-95225F13EDFB}">
      <dsp:nvSpPr>
        <dsp:cNvPr id="0" name=""/>
        <dsp:cNvSpPr/>
      </dsp:nvSpPr>
      <dsp:spPr>
        <a:xfrm rot="5400000">
          <a:off x="4167782" y="903701"/>
          <a:ext cx="1200169" cy="146368"/>
        </a:xfrm>
        <a:prstGeom prst="rect">
          <a:avLst/>
        </a:prstGeom>
        <a:solidFill>
          <a:srgbClr val="C0000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8295C8C-1EBB-4067-B831-3DA38BC2573F}">
      <dsp:nvSpPr>
        <dsp:cNvPr id="0" name=""/>
        <dsp:cNvSpPr/>
      </dsp:nvSpPr>
      <dsp:spPr>
        <a:xfrm>
          <a:off x="4442137" y="184804"/>
          <a:ext cx="1617599" cy="869897"/>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None/>
          </a:pPr>
          <a:r>
            <a:rPr lang="it-IT" sz="1200" kern="1200" dirty="0">
              <a:solidFill>
                <a:sysClr val="window" lastClr="FFFFFF"/>
              </a:solidFill>
              <a:latin typeface="Times New Roman" panose="02020603050405020304" pitchFamily="18" charset="0"/>
              <a:ea typeface="+mn-ea"/>
              <a:cs typeface="Times New Roman" panose="02020603050405020304" pitchFamily="18" charset="0"/>
            </a:rPr>
            <a:t>SCELTA DELLE RISORSE DA METTERE A DISPOSIZIONE</a:t>
          </a:r>
        </a:p>
      </dsp:txBody>
      <dsp:txXfrm>
        <a:off x="4467615" y="210282"/>
        <a:ext cx="1566643" cy="818941"/>
      </dsp:txXfrm>
    </dsp:sp>
    <dsp:sp modelId="{F828672B-99AA-4140-A077-AC22C0323EF2}">
      <dsp:nvSpPr>
        <dsp:cNvPr id="0" name=""/>
        <dsp:cNvSpPr/>
      </dsp:nvSpPr>
      <dsp:spPr>
        <a:xfrm>
          <a:off x="4437778" y="1298649"/>
          <a:ext cx="1626316" cy="1061649"/>
        </a:xfrm>
        <a:prstGeom prst="roundRect">
          <a:avLst>
            <a:gd name="adj" fmla="val 10000"/>
          </a:avLst>
        </a:prstGeom>
        <a:solidFill>
          <a:srgbClr val="92D05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buNone/>
          </a:pPr>
          <a:r>
            <a:rPr lang="it-IT" sz="1200" kern="1200" dirty="0">
              <a:solidFill>
                <a:sysClr val="window" lastClr="FFFFFF"/>
              </a:solidFill>
              <a:latin typeface="Times New Roman" panose="02020603050405020304" pitchFamily="18" charset="0"/>
              <a:ea typeface="+mn-ea"/>
              <a:cs typeface="Times New Roman" panose="02020603050405020304" pitchFamily="18" charset="0"/>
            </a:rPr>
            <a:t>ASSUNZIONE DELLE RISORSE</a:t>
          </a:r>
        </a:p>
      </dsp:txBody>
      <dsp:txXfrm>
        <a:off x="4468873" y="1329744"/>
        <a:ext cx="1564126" cy="999459"/>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967697DE-280E-47A7-B359-DB1B0CBDDFF8}" type="datetimeFigureOut">
              <a:rPr lang="it-IT" smtClean="0"/>
              <a:t>04/08/2021</a:t>
            </a:fld>
            <a:endParaRPr lang="it-IT"/>
          </a:p>
        </p:txBody>
      </p:sp>
      <p:sp>
        <p:nvSpPr>
          <p:cNvPr id="4" name="Segnaposto immagine diapositiva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43579"/>
            <a:ext cx="5438140" cy="388111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62238"/>
            <a:ext cx="2945659" cy="49455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62238"/>
            <a:ext cx="2945659" cy="494550"/>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2</a:t>
            </a:fld>
            <a:endParaRPr lang="it-IT"/>
          </a:p>
        </p:txBody>
      </p:sp>
    </p:spTree>
    <p:extLst>
      <p:ext uri="{BB962C8B-B14F-4D97-AF65-F5344CB8AC3E}">
        <p14:creationId xmlns:p14="http://schemas.microsoft.com/office/powerpoint/2010/main" val="368910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CA1D286E-A56A-45E7-98C2-6C379F7671DC}" type="datetime1">
              <a:rPr lang="en-US" smtClean="0"/>
              <a:t>8/4/2021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AB1C40E7-5AE6-44AD-8B42-9B673E0099FC}" type="datetime1">
              <a:rPr lang="en-US" smtClean="0"/>
              <a:t>8/4/2021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26B3D354-DB93-4684-BA46-CB03A72183BE}" type="datetime1">
              <a:rPr lang="en-US" smtClean="0"/>
              <a:t>8/4/2021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22C6D257-8121-4FB9-B9CE-29AE2D1E0E36}" type="datetime1">
              <a:rPr lang="en-US" smtClean="0"/>
              <a:t>8/4/2021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29CF5BC2-AA1E-40F9-B1F7-3938B732A240}" type="datetime1">
              <a:rPr lang="en-US" smtClean="0"/>
              <a:t>8/4/2021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66B4CB90-F520-4E12-B0AB-FC97009DA24A}" type="datetime1">
              <a:rPr lang="en-US" smtClean="0"/>
              <a:t>8/4/2021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73946531-D5D0-4054-A6A8-670579FA7214}" type="datetime1">
              <a:rPr lang="en-US" smtClean="0"/>
              <a:t>8/4/2021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D749EE68-751B-469C-8F92-DDB467B3659D}" type="datetime1">
              <a:rPr lang="en-US" smtClean="0"/>
              <a:t>8/4/2021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AC30992F-9ECD-436E-8234-03252DA2A857}" type="datetime1">
              <a:rPr lang="en-US" smtClean="0"/>
              <a:t>8/4/2021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CF13DB80-93B2-4493-8CE6-CBE6878D14FE}" type="datetime1">
              <a:rPr lang="en-US" smtClean="0"/>
              <a:t>8/4/2021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7624DC7B-3818-481D-B0BC-425762325C27}" type="datetime1">
              <a:rPr lang="en-US" smtClean="0"/>
              <a:t>8/4/2021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D15BA-5F6E-4BEB-B4E9-1EF53B8FDEF4}" type="datetime1">
              <a:rPr lang="en-US" smtClean="0"/>
              <a:t>8/4/2021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regione.marche.suam@emarche.it" TargetMode="External"/><Relationship Id="rId2" Type="http://schemas.openxmlformats.org/officeDocument/2006/relationships/hyperlink" Target="mailto:funzione.soggettoaggregatore@regione.marche.it" TargetMode="External"/><Relationship Id="rId1" Type="http://schemas.openxmlformats.org/officeDocument/2006/relationships/slideLayout" Target="../slideLayouts/slideLayout7.xml"/><Relationship Id="rId4" Type="http://schemas.openxmlformats.org/officeDocument/2006/relationships/hyperlink" Target="mailto:assistenza.appalti@sinp.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3"/>
            <a:ext cx="4023360" cy="1131765"/>
          </a:xfrm>
        </p:spPr>
        <p:txBody>
          <a:bodyPr anchor="b">
            <a:normAutofit fontScale="90000"/>
          </a:bodyPr>
          <a:lstStyle/>
          <a:p>
            <a:pPr lvl="0" algn="ctr">
              <a:lnSpc>
                <a:spcPct val="110000"/>
              </a:lnSpc>
              <a:spcBef>
                <a:spcPts val="1000"/>
              </a:spcBef>
            </a:pP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endParaRPr lang="it-IT" sz="37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387927" y="4676872"/>
            <a:ext cx="3722200" cy="1978780"/>
          </a:xfrm>
        </p:spPr>
        <p:txBody>
          <a:bodyPr>
            <a:noAutofit/>
          </a:bodyPr>
          <a:lstStyle/>
          <a:p>
            <a:pPr algn="ctr"/>
            <a:r>
              <a:rPr lang="it-IT" sz="1400" dirty="0">
                <a:latin typeface="Times New Roman" panose="02020603050405020304" pitchFamily="18" charset="0"/>
                <a:cs typeface="Times New Roman" panose="02020603050405020304" pitchFamily="18" charset="0"/>
              </a:rPr>
              <a:t>GARA EUROPEA A PROCEDURA APERTA PER L’AFFIDAMENTO DEL SERVIZIO DI SOMMINISTRAZIONE DI LAVORO A TEMPO DETERMINATO PER LE AMMINISTRAZIONI NON SANITARIE DELLA REGIONE MARCHE</a:t>
            </a:r>
          </a:p>
          <a:p>
            <a:pPr algn="ctr"/>
            <a:r>
              <a:rPr lang="it-IT" sz="1400" dirty="0">
                <a:latin typeface="Times New Roman" panose="02020603050405020304" pitchFamily="18" charset="0"/>
                <a:cs typeface="Times New Roman" panose="02020603050405020304" pitchFamily="18" charset="0"/>
              </a:rPr>
              <a:t>N. GARA SIMOG 8042966 </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itolo 1">
            <a:extLst>
              <a:ext uri="{FF2B5EF4-FFF2-40B4-BE49-F238E27FC236}">
                <a16:creationId xmlns:a16="http://schemas.microsoft.com/office/drawing/2014/main" id="{6754E6C0-27E7-41AF-887A-DD85D1057319}"/>
              </a:ext>
            </a:extLst>
          </p:cNvPr>
          <p:cNvSpPr txBox="1">
            <a:spLocks/>
          </p:cNvSpPr>
          <p:nvPr/>
        </p:nvSpPr>
        <p:spPr>
          <a:xfrm>
            <a:off x="596347" y="883653"/>
            <a:ext cx="3503621" cy="1656684"/>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8000" kern="1200">
                <a:solidFill>
                  <a:schemeClr val="tx1"/>
                </a:solidFill>
                <a:latin typeface="+mj-lt"/>
                <a:ea typeface="+mj-ea"/>
                <a:cs typeface="+mj-cs"/>
              </a:defRPr>
            </a:lvl1pPr>
          </a:lstStyle>
          <a:p>
            <a:pPr algn="ctr"/>
            <a:endParaRPr lang="it-IT" sz="2400" dirty="0">
              <a:latin typeface="Times New Roman" panose="02020603050405020304" pitchFamily="18" charset="0"/>
              <a:cs typeface="Times New Roman" panose="02020603050405020304" pitchFamily="18" charset="0"/>
            </a:endParaRPr>
          </a:p>
          <a:p>
            <a:pPr algn="ctr"/>
            <a:endParaRPr lang="it-IT" sz="2400" dirty="0">
              <a:latin typeface="Times New Roman" panose="02020603050405020304" pitchFamily="18" charset="0"/>
              <a:cs typeface="Times New Roman" panose="02020603050405020304" pitchFamily="18" charset="0"/>
            </a:endParaRPr>
          </a:p>
          <a:p>
            <a:pPr algn="ctr">
              <a:lnSpc>
                <a:spcPct val="170000"/>
              </a:lnSpc>
            </a:pPr>
            <a:endParaRPr lang="it-IT" sz="2400" dirty="0">
              <a:latin typeface="Times New Roman" panose="02020603050405020304" pitchFamily="18" charset="0"/>
              <a:cs typeface="Times New Roman" panose="02020603050405020304" pitchFamily="18" charset="0"/>
            </a:endParaRPr>
          </a:p>
          <a:p>
            <a:pPr algn="ctr">
              <a:lnSpc>
                <a:spcPct val="170000"/>
              </a:lnSpc>
              <a:spcAft>
                <a:spcPts val="600"/>
              </a:spcAft>
            </a:pPr>
            <a:r>
              <a:rPr lang="it-IT" sz="2400" dirty="0">
                <a:latin typeface="Times New Roman" panose="02020603050405020304" pitchFamily="18" charset="0"/>
                <a:cs typeface="Times New Roman" panose="02020603050405020304" pitchFamily="18" charset="0"/>
              </a:rPr>
              <a:t>SUAM - SOGGETTO AGGREGATORE DELLA REGIONE MARCHE</a:t>
            </a:r>
          </a:p>
        </p:txBody>
      </p:sp>
      <p:sp>
        <p:nvSpPr>
          <p:cNvPr id="11" name="Rettangolo 10">
            <a:extLst>
              <a:ext uri="{FF2B5EF4-FFF2-40B4-BE49-F238E27FC236}">
                <a16:creationId xmlns:a16="http://schemas.microsoft.com/office/drawing/2014/main" id="{24F76C76-B35A-44BF-AD29-6B2C7DB5D534}"/>
              </a:ext>
            </a:extLst>
          </p:cNvPr>
          <p:cNvSpPr/>
          <p:nvPr/>
        </p:nvSpPr>
        <p:spPr>
          <a:xfrm>
            <a:off x="795402" y="2796859"/>
            <a:ext cx="3304566" cy="1015663"/>
          </a:xfrm>
          <a:prstGeom prst="rect">
            <a:avLst/>
          </a:prstGeom>
        </p:spPr>
        <p:txBody>
          <a:bodyPr wrap="square">
            <a:spAutoFit/>
          </a:bodyPr>
          <a:lstStyle/>
          <a:p>
            <a:pPr algn="ctr"/>
            <a:endParaRPr lang="it-IT" sz="2000" dirty="0">
              <a:latin typeface="Times New Roman" panose="02020603050405020304" pitchFamily="18" charset="0"/>
              <a:cs typeface="Times New Roman" panose="02020603050405020304" pitchFamily="18" charset="0"/>
            </a:endParaRPr>
          </a:p>
          <a:p>
            <a:pPr algn="ctr"/>
            <a:r>
              <a:rPr lang="it-IT" sz="2000" dirty="0">
                <a:latin typeface="Times New Roman" panose="02020603050405020304" pitchFamily="18" charset="0"/>
                <a:cs typeface="Times New Roman" panose="02020603050405020304" pitchFamily="18" charset="0"/>
              </a:rPr>
              <a:t>GUIDA ALLA CONVENZIONE</a:t>
            </a:r>
          </a:p>
        </p:txBody>
      </p:sp>
      <p:pic>
        <p:nvPicPr>
          <p:cNvPr id="6" name="Immagine 5">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2172093" y="1010699"/>
            <a:ext cx="531116" cy="585589"/>
          </a:xfrm>
          <a:prstGeom prst="rect">
            <a:avLst/>
          </a:prstGeom>
        </p:spPr>
      </p:pic>
      <p:sp>
        <p:nvSpPr>
          <p:cNvPr id="9" name="Segnaposto numero diapositiva 8"/>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1</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4048C9B-621A-49BF-A4B3-D90FA4515235}"/>
              </a:ext>
            </a:extLst>
          </p:cNvPr>
          <p:cNvSpPr/>
          <p:nvPr/>
        </p:nvSpPr>
        <p:spPr>
          <a:xfrm>
            <a:off x="209320" y="154236"/>
            <a:ext cx="11777032" cy="6247864"/>
          </a:xfrm>
          <a:prstGeom prst="rect">
            <a:avLst/>
          </a:prstGeom>
        </p:spPr>
        <p:txBody>
          <a:bodyPr wrap="square">
            <a:spAutoFit/>
          </a:bodyPr>
          <a:lstStyle/>
          <a:p>
            <a:pPr algn="just"/>
            <a:r>
              <a:rPr lang="it-IT" b="1" dirty="0">
                <a:latin typeface="Times New Roman" panose="02020603050405020304" pitchFamily="18" charset="0"/>
                <a:cs typeface="Times New Roman" panose="02020603050405020304" pitchFamily="18" charset="0"/>
              </a:rPr>
              <a:t>LA RICHIESTA PRELIMINARE DI FORNITURA</a:t>
            </a:r>
          </a:p>
          <a:p>
            <a:pPr algn="just"/>
            <a:endParaRPr lang="it-IT" dirty="0">
              <a:latin typeface="Times New Roman" panose="02020603050405020304" pitchFamily="18" charset="0"/>
              <a:cs typeface="Times New Roman" panose="02020603050405020304" pitchFamily="18" charset="0"/>
            </a:endParaRPr>
          </a:p>
          <a:p>
            <a:pPr algn="just"/>
            <a:r>
              <a:rPr lang="it-IT" sz="1400" dirty="0">
                <a:latin typeface="Times New Roman" panose="02020603050405020304" pitchFamily="18" charset="0"/>
                <a:cs typeface="Times New Roman" panose="02020603050405020304" pitchFamily="18" charset="0"/>
              </a:rPr>
              <a:t>         L’Amministrazione contraente, dopo avere emesso e sottoscritto con il Fornitore l’Ordinativo di fornitura, emetterà, in relazione alle sue esigenze contingenti una o più Richieste preliminari di fornitura discendenti dall’Ordinativo di fornitura stipulato, secondo il modello allegato.</a:t>
            </a:r>
          </a:p>
          <a:p>
            <a:pPr algn="just"/>
            <a:endParaRPr lang="it-IT" sz="1400" dirty="0">
              <a:latin typeface="Times New Roman" panose="02020603050405020304" pitchFamily="18" charset="0"/>
              <a:cs typeface="Times New Roman" panose="02020603050405020304" pitchFamily="18" charset="0"/>
            </a:endParaRPr>
          </a:p>
          <a:p>
            <a:pPr algn="just"/>
            <a:r>
              <a:rPr lang="it-IT" sz="1400" dirty="0">
                <a:latin typeface="Times New Roman" panose="02020603050405020304" pitchFamily="18" charset="0"/>
                <a:cs typeface="Times New Roman" panose="02020603050405020304" pitchFamily="18" charset="0"/>
              </a:rPr>
              <a:t>         Mediante l’invio della Richiesta preliminare di fornitura l’Amministrazione contraente chiede al Fornitore la trasmissione del preventivo, opportunamente articolato in base alle esigenze manifestate ed un elenco di nominativi composto da almeno il triplo del numero di candidati per ogni singolo profilo professionale ricercato e i relativi curricula vitae. </a:t>
            </a:r>
          </a:p>
          <a:p>
            <a:pPr algn="just"/>
            <a:endParaRPr lang="it-IT" sz="1400" dirty="0">
              <a:latin typeface="Times New Roman" panose="02020603050405020304" pitchFamily="18" charset="0"/>
              <a:cs typeface="Times New Roman" panose="02020603050405020304" pitchFamily="18" charset="0"/>
            </a:endParaRPr>
          </a:p>
          <a:p>
            <a:pPr algn="just"/>
            <a:r>
              <a:rPr lang="it-IT" sz="1400" dirty="0">
                <a:latin typeface="Times New Roman" panose="02020603050405020304" pitchFamily="18" charset="0"/>
                <a:cs typeface="Times New Roman" panose="02020603050405020304" pitchFamily="18" charset="0"/>
              </a:rPr>
              <a:t>          La Richiesta preliminare di fornitura contiene:</a:t>
            </a:r>
          </a:p>
          <a:p>
            <a:pPr algn="just"/>
            <a:endParaRPr lang="it-IT" sz="1400" dirty="0">
              <a:latin typeface="Times New Roman" panose="02020603050405020304" pitchFamily="18" charset="0"/>
              <a:cs typeface="Times New Roman" panose="02020603050405020304" pitchFamily="18" charset="0"/>
            </a:endParaRPr>
          </a:p>
          <a:p>
            <a:pPr marL="444500" algn="just"/>
            <a:r>
              <a:rPr lang="it-IT" sz="1400" dirty="0">
                <a:latin typeface="Times New Roman" panose="02020603050405020304" pitchFamily="18" charset="0"/>
                <a:cs typeface="Times New Roman" panose="02020603050405020304" pitchFamily="18" charset="0"/>
              </a:rPr>
              <a:t>• denominazione dell’Amministrazione di destinazione del personale; </a:t>
            </a:r>
          </a:p>
          <a:p>
            <a:pPr marL="444500" algn="just"/>
            <a:r>
              <a:rPr lang="it-IT" sz="1400" dirty="0">
                <a:latin typeface="Times New Roman" panose="02020603050405020304" pitchFamily="18" charset="0"/>
                <a:cs typeface="Times New Roman" panose="02020603050405020304" pitchFamily="18" charset="0"/>
              </a:rPr>
              <a:t>• numero di risorse richieste; </a:t>
            </a:r>
          </a:p>
          <a:p>
            <a:pPr marL="444500" algn="just"/>
            <a:r>
              <a:rPr lang="it-IT" sz="1400" dirty="0">
                <a:latin typeface="Times New Roman" panose="02020603050405020304" pitchFamily="18" charset="0"/>
                <a:cs typeface="Times New Roman" panose="02020603050405020304" pitchFamily="18" charset="0"/>
              </a:rPr>
              <a:t>• tipologia delle mansioni da svolgere; </a:t>
            </a:r>
          </a:p>
          <a:p>
            <a:pPr marL="444500" algn="just"/>
            <a:r>
              <a:rPr lang="it-IT" sz="1400" dirty="0">
                <a:latin typeface="Times New Roman" panose="02020603050405020304" pitchFamily="18" charset="0"/>
                <a:cs typeface="Times New Roman" panose="02020603050405020304" pitchFamily="18" charset="0"/>
              </a:rPr>
              <a:t>• descrizione della professionalità richiesta, della categoria, del profilo professionale, dell’indirizzo, se previsto, e del titolo di studio attinente alle mansioni da svolgere; </a:t>
            </a:r>
          </a:p>
          <a:p>
            <a:pPr marL="444500" algn="just"/>
            <a:r>
              <a:rPr lang="it-IT" sz="1400" dirty="0">
                <a:latin typeface="Times New Roman" panose="02020603050405020304" pitchFamily="18" charset="0"/>
                <a:cs typeface="Times New Roman" panose="02020603050405020304" pitchFamily="18" charset="0"/>
              </a:rPr>
              <a:t>• casi e ragioni di carattere tecnico, produttivo, organizzativo o sostitutivo; </a:t>
            </a:r>
          </a:p>
          <a:p>
            <a:pPr marL="444500" algn="just"/>
            <a:r>
              <a:rPr lang="it-IT" sz="1400" dirty="0">
                <a:latin typeface="Times New Roman" panose="02020603050405020304" pitchFamily="18" charset="0"/>
                <a:cs typeface="Times New Roman" panose="02020603050405020304" pitchFamily="18" charset="0"/>
              </a:rPr>
              <a:t>• sede e orario settimanale di lavoro; • durata presunta della missione; </a:t>
            </a:r>
          </a:p>
          <a:p>
            <a:pPr marL="444500" algn="just"/>
            <a:r>
              <a:rPr lang="it-IT" sz="1400" dirty="0">
                <a:latin typeface="Times New Roman" panose="02020603050405020304" pitchFamily="18" charset="0"/>
                <a:cs typeface="Times New Roman" panose="02020603050405020304" pitchFamily="18" charset="0"/>
              </a:rPr>
              <a:t>• dati relativi alla posizione e al tasso INAIL applicato ai lavoratori dall’Amministrazione contraente inquadrati nel medesimo profilo; </a:t>
            </a:r>
          </a:p>
          <a:p>
            <a:pPr marL="444500" algn="just"/>
            <a:r>
              <a:rPr lang="it-IT" sz="1400" dirty="0">
                <a:latin typeface="Times New Roman" panose="02020603050405020304" pitchFamily="18" charset="0"/>
                <a:cs typeface="Times New Roman" panose="02020603050405020304" pitchFamily="18" charset="0"/>
              </a:rPr>
              <a:t>• il nominativo del DEC dell’Amministrazione contraente; </a:t>
            </a:r>
          </a:p>
          <a:p>
            <a:pPr marL="444500" algn="just"/>
            <a:r>
              <a:rPr lang="it-IT" sz="1400" dirty="0">
                <a:latin typeface="Times New Roman" panose="02020603050405020304" pitchFamily="18" charset="0"/>
                <a:cs typeface="Times New Roman" panose="02020603050405020304" pitchFamily="18" charset="0"/>
              </a:rPr>
              <a:t>• ogni altra informazione ritenuta funzionale al servizio richiesto.</a:t>
            </a:r>
          </a:p>
          <a:p>
            <a:pPr algn="just"/>
            <a:endParaRPr lang="it-IT" sz="1400" b="1" dirty="0">
              <a:latin typeface="Times New Roman" panose="02020603050405020304" pitchFamily="18" charset="0"/>
              <a:cs typeface="Times New Roman" panose="02020603050405020304" pitchFamily="18" charset="0"/>
            </a:endParaRPr>
          </a:p>
          <a:p>
            <a:pPr algn="just"/>
            <a:r>
              <a:rPr lang="it-IT" sz="1400" dirty="0">
                <a:latin typeface="Times New Roman" panose="02020603050405020304" pitchFamily="18" charset="0"/>
                <a:cs typeface="Times New Roman" panose="02020603050405020304" pitchFamily="18" charset="0"/>
              </a:rPr>
              <a:t>          Il Fornitore, entro il termine di 5 giorni lavorativi dal ricevimento della Richiesta preliminare di fornitura, dovrà inviare all’Amministrazione contraente un elenco di nominativi composto da almeno il triplo del numero di candidati per ogni singolo profilo professionale ricercato e i relativi curricula vitae, fatte salve oggettive e motivate difficoltà di reperimento nei tempi più sopra richiamati. L’Amministrazione contraente potrà svolgere, a sua discrezione, uno o più colloqui con i candidati i cui curricula vitae siano conformi ai requisiti previsti nella Richiesta preliminare di fornitura, diretti ad accertare l’idoneità dei candidati proposti dal Fornitore allo svolgimento delle mansioni riferibili al profilo professionale richiesto. Al termine dei colloqui l’Amministrazione fornirà un riscontro al Fornitore sulle risorse da “mettere a disposizione” per l’avvio dell’attività in somministrazione presso l’Amministrazione, indicando i candidati ritenuti idonei.</a:t>
            </a:r>
            <a:endParaRPr lang="it-IT" sz="1400" b="1"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10</a:t>
            </a:fld>
            <a:endParaRPr lang="en-US" dirty="0">
              <a:latin typeface="Times New Roman" panose="02020603050405020304" pitchFamily="18" charset="0"/>
              <a:cs typeface="Times New Roman" panose="02020603050405020304" pitchFamily="18" charset="0"/>
            </a:endParaRPr>
          </a:p>
        </p:txBody>
      </p:sp>
      <p:sp>
        <p:nvSpPr>
          <p:cNvPr id="4" name="Freccia a destra 3">
            <a:extLst>
              <a:ext uri="{FF2B5EF4-FFF2-40B4-BE49-F238E27FC236}">
                <a16:creationId xmlns:a16="http://schemas.microsoft.com/office/drawing/2014/main" id="{BF89C81C-D80F-48B4-8E9F-FB528AD54913}"/>
              </a:ext>
            </a:extLst>
          </p:cNvPr>
          <p:cNvSpPr/>
          <p:nvPr/>
        </p:nvSpPr>
        <p:spPr>
          <a:xfrm>
            <a:off x="316523" y="2161898"/>
            <a:ext cx="200311" cy="3268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ccia a destra 5">
            <a:extLst>
              <a:ext uri="{FF2B5EF4-FFF2-40B4-BE49-F238E27FC236}">
                <a16:creationId xmlns:a16="http://schemas.microsoft.com/office/drawing/2014/main" id="{BF89C81C-D80F-48B4-8E9F-FB528AD54913}"/>
              </a:ext>
            </a:extLst>
          </p:cNvPr>
          <p:cNvSpPr/>
          <p:nvPr/>
        </p:nvSpPr>
        <p:spPr>
          <a:xfrm>
            <a:off x="343814" y="697332"/>
            <a:ext cx="173020" cy="2528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ccia a destra 6">
            <a:extLst>
              <a:ext uri="{FF2B5EF4-FFF2-40B4-BE49-F238E27FC236}">
                <a16:creationId xmlns:a16="http://schemas.microsoft.com/office/drawing/2014/main" id="{BF89C81C-D80F-48B4-8E9F-FB528AD54913}"/>
              </a:ext>
            </a:extLst>
          </p:cNvPr>
          <p:cNvSpPr/>
          <p:nvPr/>
        </p:nvSpPr>
        <p:spPr>
          <a:xfrm>
            <a:off x="329819" y="1321844"/>
            <a:ext cx="187015" cy="268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 name="Immagine 2"/>
          <p:cNvPicPr>
            <a:picLocks noChangeAspect="1"/>
          </p:cNvPicPr>
          <p:nvPr/>
        </p:nvPicPr>
        <p:blipFill>
          <a:blip r:embed="rId2"/>
          <a:stretch>
            <a:fillRect/>
          </a:stretch>
        </p:blipFill>
        <p:spPr>
          <a:xfrm>
            <a:off x="343814" y="4912830"/>
            <a:ext cx="219475" cy="371888"/>
          </a:xfrm>
          <a:prstGeom prst="rect">
            <a:avLst/>
          </a:prstGeom>
        </p:spPr>
      </p:pic>
    </p:spTree>
    <p:extLst>
      <p:ext uri="{BB962C8B-B14F-4D97-AF65-F5344CB8AC3E}">
        <p14:creationId xmlns:p14="http://schemas.microsoft.com/office/powerpoint/2010/main" val="54322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11</a:t>
            </a:fld>
            <a:endParaRPr lang="en-US" dirty="0">
              <a:latin typeface="Times New Roman" panose="02020603050405020304" pitchFamily="18" charset="0"/>
              <a:cs typeface="Times New Roman" panose="02020603050405020304" pitchFamily="18" charset="0"/>
            </a:endParaRPr>
          </a:p>
        </p:txBody>
      </p:sp>
      <p:sp>
        <p:nvSpPr>
          <p:cNvPr id="5" name="Rettangolo 4"/>
          <p:cNvSpPr/>
          <p:nvPr/>
        </p:nvSpPr>
        <p:spPr>
          <a:xfrm>
            <a:off x="429371" y="159027"/>
            <a:ext cx="11004605" cy="6463308"/>
          </a:xfrm>
          <a:prstGeom prst="rect">
            <a:avLst/>
          </a:prstGeom>
        </p:spPr>
        <p:txBody>
          <a:bodyPr wrap="square">
            <a:spAutoFit/>
          </a:bodyPr>
          <a:lstStyle/>
          <a:p>
            <a:endParaRPr lang="it-IT" dirty="0">
              <a:latin typeface="Times New Roman" panose="02020603050405020304" pitchFamily="18" charset="0"/>
              <a:cs typeface="Times New Roman" panose="02020603050405020304" pitchFamily="18" charset="0"/>
            </a:endParaRPr>
          </a:p>
          <a:p>
            <a:pPr algn="ctr"/>
            <a:r>
              <a:rPr lang="it-IT" i="1" dirty="0">
                <a:latin typeface="Times New Roman" panose="02020603050405020304" pitchFamily="18" charset="0"/>
                <a:cs typeface="Times New Roman" panose="02020603050405020304" pitchFamily="18" charset="0"/>
              </a:rPr>
              <a:t>La figura seguente schematizza l’iter procedurale per l’attivazione dei servizi oggetto della Convenzione</a:t>
            </a:r>
          </a:p>
          <a:p>
            <a:endParaRPr lang="it-IT" dirty="0">
              <a:latin typeface="Times New Roman" panose="02020603050405020304" pitchFamily="18" charset="0"/>
              <a:cs typeface="Times New Roman" panose="02020603050405020304" pitchFamily="18" charset="0"/>
            </a:endParaRPr>
          </a:p>
          <a:p>
            <a:endParaRPr lang="it-IT" dirty="0"/>
          </a:p>
          <a:p>
            <a:endParaRPr lang="it-IT" dirty="0"/>
          </a:p>
          <a:p>
            <a:endParaRPr lang="it-IT" dirty="0"/>
          </a:p>
          <a:p>
            <a:endParaRPr lang="it-IT" dirty="0"/>
          </a:p>
          <a:p>
            <a:endParaRPr lang="it-IT" dirty="0"/>
          </a:p>
          <a:p>
            <a:r>
              <a:rPr lang="it-IT" dirty="0">
                <a:solidFill>
                  <a:sysClr val="window" lastClr="FFFFFF"/>
                </a:solidFill>
                <a:latin typeface="Calibri" panose="020F0502020204030204"/>
              </a:rPr>
              <a:t>CONFERMA DI ADESIONE ALLA CONVENZIONE</a:t>
            </a:r>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graphicFrame>
        <p:nvGraphicFramePr>
          <p:cNvPr id="6" name="Diagramma 5"/>
          <p:cNvGraphicFramePr/>
          <p:nvPr>
            <p:extLst>
              <p:ext uri="{D42A27DB-BD31-4B8C-83A1-F6EECF244321}">
                <p14:modId xmlns:p14="http://schemas.microsoft.com/office/powerpoint/2010/main" val="8583204"/>
              </p:ext>
            </p:extLst>
          </p:nvPr>
        </p:nvGraphicFramePr>
        <p:xfrm>
          <a:off x="2377441" y="826936"/>
          <a:ext cx="6066843" cy="3586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2648805779"/>
              </p:ext>
            </p:extLst>
          </p:nvPr>
        </p:nvGraphicFramePr>
        <p:xfrm>
          <a:off x="7559868" y="5078742"/>
          <a:ext cx="3147060" cy="792480"/>
        </p:xfrm>
        <a:graphic>
          <a:graphicData uri="http://schemas.openxmlformats.org/drawingml/2006/table">
            <a:tbl>
              <a:tblPr firstRow="1" firstCol="1" bandRow="1"/>
              <a:tblGrid>
                <a:gridCol w="270510">
                  <a:extLst>
                    <a:ext uri="{9D8B030D-6E8A-4147-A177-3AD203B41FA5}">
                      <a16:colId xmlns:a16="http://schemas.microsoft.com/office/drawing/2014/main" val="1877315057"/>
                    </a:ext>
                  </a:extLst>
                </a:gridCol>
                <a:gridCol w="2876550">
                  <a:extLst>
                    <a:ext uri="{9D8B030D-6E8A-4147-A177-3AD203B41FA5}">
                      <a16:colId xmlns:a16="http://schemas.microsoft.com/office/drawing/2014/main" val="2855757455"/>
                    </a:ext>
                  </a:extLst>
                </a:gridCol>
              </a:tblGrid>
              <a:tr h="0">
                <a:tc>
                  <a:txBody>
                    <a:bodyPr/>
                    <a:lstStyle/>
                    <a:p>
                      <a:pPr marL="6350" marR="6985" indent="-6350" algn="just">
                        <a:lnSpc>
                          <a:spcPct val="144000"/>
                        </a:lnSpc>
                        <a:spcAft>
                          <a:spcPts val="285"/>
                        </a:spcAft>
                      </a:pPr>
                      <a:r>
                        <a:rPr lang="it-IT"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6350" marR="6985" indent="-6350" algn="just">
                        <a:lnSpc>
                          <a:spcPct val="144000"/>
                        </a:lnSpc>
                        <a:spcAft>
                          <a:spcPts val="285"/>
                        </a:spcAft>
                      </a:pPr>
                      <a:r>
                        <a:rPr lang="it-IT" sz="1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SUAM</a:t>
                      </a:r>
                      <a:endPar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942532"/>
                  </a:ext>
                </a:extLst>
              </a:tr>
              <a:tr h="0">
                <a:tc>
                  <a:txBody>
                    <a:bodyPr/>
                    <a:lstStyle/>
                    <a:p>
                      <a:pPr marL="6350" marR="6985" indent="-6350" algn="just">
                        <a:lnSpc>
                          <a:spcPct val="144000"/>
                        </a:lnSpc>
                        <a:spcAft>
                          <a:spcPts val="285"/>
                        </a:spcAft>
                      </a:pPr>
                      <a:r>
                        <a:rPr lang="it-IT"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marL="6350" marR="6985" indent="-6350" algn="just">
                        <a:lnSpc>
                          <a:spcPct val="144000"/>
                        </a:lnSpc>
                        <a:spcAft>
                          <a:spcPts val="285"/>
                        </a:spcAft>
                      </a:pPr>
                      <a:r>
                        <a:rPr lang="it-IT" sz="10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AMMINISTRAZIONI CONTRAENTI</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729745"/>
                  </a:ext>
                </a:extLst>
              </a:tr>
              <a:tr h="0">
                <a:tc>
                  <a:txBody>
                    <a:bodyPr/>
                    <a:lstStyle/>
                    <a:p>
                      <a:pPr marL="6350" marR="6985" indent="-6350" algn="just">
                        <a:lnSpc>
                          <a:spcPct val="144000"/>
                        </a:lnSpc>
                        <a:spcAft>
                          <a:spcPts val="285"/>
                        </a:spcAft>
                      </a:pPr>
                      <a:r>
                        <a:rPr lang="it-IT"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6350" marR="6985" indent="-6350" algn="just">
                        <a:lnSpc>
                          <a:spcPct val="144000"/>
                        </a:lnSpc>
                        <a:spcAft>
                          <a:spcPts val="285"/>
                        </a:spcAft>
                      </a:pPr>
                      <a:r>
                        <a:rPr lang="it-IT" sz="10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FORNITORI</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7482533"/>
                  </a:ext>
                </a:extLst>
              </a:tr>
              <a:tr h="0">
                <a:tc>
                  <a:txBody>
                    <a:bodyPr/>
                    <a:lstStyle/>
                    <a:p>
                      <a:pPr marL="6350" marR="6985" indent="-6350" algn="just">
                        <a:lnSpc>
                          <a:spcPct val="144000"/>
                        </a:lnSpc>
                        <a:spcAft>
                          <a:spcPts val="285"/>
                        </a:spcAft>
                      </a:pPr>
                      <a:r>
                        <a:rPr lang="it-IT"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6350" marR="6985" indent="-6350" algn="just">
                        <a:lnSpc>
                          <a:spcPct val="144000"/>
                        </a:lnSpc>
                        <a:spcAft>
                          <a:spcPts val="285"/>
                        </a:spcAft>
                      </a:pPr>
                      <a:r>
                        <a:rPr lang="it-IT" sz="1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CONGIUNTA</a:t>
                      </a:r>
                      <a:endPar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4485555"/>
                  </a:ext>
                </a:extLst>
              </a:tr>
            </a:tbl>
          </a:graphicData>
        </a:graphic>
      </p:graphicFrame>
    </p:spTree>
    <p:extLst>
      <p:ext uri="{BB962C8B-B14F-4D97-AF65-F5344CB8AC3E}">
        <p14:creationId xmlns:p14="http://schemas.microsoft.com/office/powerpoint/2010/main" val="737740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C75EC932-0122-4E61-A063-6680F44C0CB9}"/>
              </a:ext>
            </a:extLst>
          </p:cNvPr>
          <p:cNvSpPr/>
          <p:nvPr/>
        </p:nvSpPr>
        <p:spPr>
          <a:xfrm>
            <a:off x="206188" y="474345"/>
            <a:ext cx="11194315" cy="3139321"/>
          </a:xfrm>
          <a:prstGeom prst="rect">
            <a:avLst/>
          </a:prstGeom>
        </p:spPr>
        <p:txBody>
          <a:bodyPr wrap="square">
            <a:spAutoFit/>
          </a:bodyPr>
          <a:lstStyle/>
          <a:p>
            <a:endParaRPr lang="it-IT"/>
          </a:p>
          <a:p>
            <a:endParaRPr lang="it-IT"/>
          </a:p>
          <a:p>
            <a:endParaRPr lang="it-IT"/>
          </a:p>
          <a:p>
            <a:endParaRPr lang="it-IT"/>
          </a:p>
          <a:p>
            <a:endParaRPr lang="it-IT"/>
          </a:p>
          <a:p>
            <a:endParaRPr lang="it-IT"/>
          </a:p>
          <a:p>
            <a:endParaRPr lang="it-IT"/>
          </a:p>
          <a:p>
            <a:endParaRPr lang="it-IT"/>
          </a:p>
          <a:p>
            <a:endParaRPr lang="it-IT"/>
          </a:p>
          <a:p>
            <a:endParaRPr lang="it-IT"/>
          </a:p>
          <a:p>
            <a:endParaRPr lang="it-IT" dirty="0"/>
          </a:p>
        </p:txBody>
      </p:sp>
      <p:sp>
        <p:nvSpPr>
          <p:cNvPr id="7" name="Rettangolo 6">
            <a:extLst>
              <a:ext uri="{FF2B5EF4-FFF2-40B4-BE49-F238E27FC236}">
                <a16:creationId xmlns:a16="http://schemas.microsoft.com/office/drawing/2014/main" id="{6752E90D-94E5-44A7-8EC5-CAE5111FB5A0}"/>
              </a:ext>
            </a:extLst>
          </p:cNvPr>
          <p:cNvSpPr/>
          <p:nvPr/>
        </p:nvSpPr>
        <p:spPr>
          <a:xfrm>
            <a:off x="368711" y="474344"/>
            <a:ext cx="11179276" cy="4801314"/>
          </a:xfrm>
          <a:prstGeom prst="rect">
            <a:avLst/>
          </a:prstGeom>
        </p:spPr>
        <p:txBody>
          <a:bodyPr wrap="square">
            <a:spAutoFit/>
          </a:bodyPr>
          <a:lstStyle/>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p:txBody>
      </p:sp>
      <p:sp>
        <p:nvSpPr>
          <p:cNvPr id="4" name="Segnaposto numero diapositiva 3"/>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12</a:t>
            </a:fld>
            <a:endParaRPr lang="en-US" dirty="0">
              <a:latin typeface="Times New Roman" panose="02020603050405020304" pitchFamily="18" charset="0"/>
              <a:cs typeface="Times New Roman" panose="02020603050405020304" pitchFamily="18" charset="0"/>
            </a:endParaRPr>
          </a:p>
        </p:txBody>
      </p:sp>
      <p:sp>
        <p:nvSpPr>
          <p:cNvPr id="2" name="Rettangolo 1"/>
          <p:cNvSpPr/>
          <p:nvPr/>
        </p:nvSpPr>
        <p:spPr>
          <a:xfrm>
            <a:off x="206189" y="238539"/>
            <a:ext cx="11832086" cy="5909310"/>
          </a:xfrm>
          <a:prstGeom prst="rect">
            <a:avLst/>
          </a:prstGeom>
        </p:spPr>
        <p:txBody>
          <a:bodyPr wrap="square">
            <a:spAutoFit/>
          </a:bodyPr>
          <a:lstStyle/>
          <a:p>
            <a:pPr algn="ctr"/>
            <a:r>
              <a:rPr lang="it-IT" b="1" dirty="0">
                <a:latin typeface="Times New Roman" panose="02020603050405020304" pitchFamily="18" charset="0"/>
                <a:cs typeface="Times New Roman" panose="02020603050405020304" pitchFamily="18" charset="0"/>
              </a:rPr>
              <a:t>EFFETTUAZIONE DEL SERVIZIO</a:t>
            </a:r>
          </a:p>
          <a:p>
            <a:endParaRPr lang="it-IT" dirty="0"/>
          </a:p>
          <a:p>
            <a:pPr marL="285750" indent="-285750">
              <a:buFont typeface="Arial" panose="020B0604020202020204" pitchFamily="34" charset="0"/>
              <a:buChar char="•"/>
            </a:pPr>
            <a:r>
              <a:rPr lang="it-IT" sz="1600" b="1" dirty="0">
                <a:latin typeface="Times New Roman" panose="02020603050405020304" pitchFamily="18" charset="0"/>
                <a:cs typeface="Times New Roman" panose="02020603050405020304" pitchFamily="18" charset="0"/>
              </a:rPr>
              <a:t>Il Fornitore entro i successivi 5 giorni lavorativi dal ricevimento del riscontro da parte dell’Amministrazione circa i lavoratori da inserire, procederà all’assunzione del lavoratore con contratto scritto</a:t>
            </a:r>
            <a:r>
              <a:rPr lang="it-IT" sz="1600" dirty="0">
                <a:latin typeface="Times New Roman" panose="02020603050405020304" pitchFamily="18" charset="0"/>
                <a:cs typeface="Times New Roman" panose="02020603050405020304" pitchFamily="18" charset="0"/>
              </a:rPr>
              <a:t>, nel rispetto delle previsioni di cui al D.lgs. n. 81/2015, del CCNL per la categoria delle Agenzie di Somministrazione di lavoro, nonché di quanto stabilito nel Capitolato tecnico e nella Convenzione;</a:t>
            </a:r>
          </a:p>
          <a:p>
            <a:endParaRPr lang="it-IT"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I lavoratori oggetto della somministrazione saranno adibiti alle mansioni indicate nella Richiesta preliminare di fornitura, nel rispetto di quanto previsto dalla normativa contrattuale vigente;</a:t>
            </a:r>
          </a:p>
          <a:p>
            <a:endParaRPr lang="it-IT"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L’orario di lavoro potrà essere a tempo pieno o part-time, secondo l’articolazione oraria vigente presso le Amministrazioni contraenti, fatte salve eventuali ore di lavoro straordinario che dovranno essere espressamente e preventivamente autorizzate dall’Amministrazione;</a:t>
            </a:r>
          </a:p>
          <a:p>
            <a:endParaRPr lang="it-IT"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Il trattamento economico sarà corrispondente a quello previsto dal CCNL del comparto Funzioni Locali, vigente per i lavoratori di pari categoria, ivi compresi gli eventuali miglioramenti economici derivanti dalle applicazioni contrattuali future;</a:t>
            </a:r>
          </a:p>
          <a:p>
            <a:endParaRPr lang="it-IT"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Il lavoratore dovrà prestare la propria attività nelle sedi dell’Amministrazione contraente, che saranno indicate nella Richiesta preliminare di fornitura;</a:t>
            </a:r>
          </a:p>
          <a:p>
            <a:endParaRPr lang="it-IT"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Il personale richiesto dall’Amministrazione contraente dovrà risultare idoneo in relazione alle competenze a cui sarà destinato, garantendo uno standard qualitativo e quantitativo di attività conforme alle prestazioni professionali richieste dall’Amministrazione stessa.</a:t>
            </a:r>
            <a:endParaRPr lang="it-IT" dirty="0"/>
          </a:p>
          <a:p>
            <a:endParaRPr lang="it-IT" dirty="0"/>
          </a:p>
          <a:p>
            <a:endParaRPr lang="it-IT" dirty="0"/>
          </a:p>
          <a:p>
            <a:endParaRPr lang="it-IT" dirty="0"/>
          </a:p>
        </p:txBody>
      </p:sp>
    </p:spTree>
    <p:extLst>
      <p:ext uri="{BB962C8B-B14F-4D97-AF65-F5344CB8AC3E}">
        <p14:creationId xmlns:p14="http://schemas.microsoft.com/office/powerpoint/2010/main" val="2055921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0325685" cy="5262979"/>
          </a:xfrm>
          <a:prstGeom prst="rect">
            <a:avLst/>
          </a:prstGeom>
        </p:spPr>
        <p:txBody>
          <a:bodyPr wrap="square">
            <a:spAutoFit/>
          </a:bodyPr>
          <a:lstStyle/>
          <a:p>
            <a:pPr lvl="0" algn="ctr"/>
            <a:r>
              <a:rPr lang="it-IT" sz="2400" b="1" dirty="0">
                <a:solidFill>
                  <a:srgbClr val="000000"/>
                </a:solidFill>
                <a:latin typeface="Times New Roman" panose="02020603050405020304" pitchFamily="18" charset="0"/>
                <a:cs typeface="Times New Roman" panose="02020603050405020304" pitchFamily="18" charset="0"/>
              </a:rPr>
              <a:t>INFORMAZIONI E CHIARIMENTI</a:t>
            </a:r>
          </a:p>
          <a:p>
            <a:pPr lvl="0"/>
            <a:endParaRPr lang="it-IT" dirty="0">
              <a:solidFill>
                <a:srgbClr val="000000"/>
              </a:solidFill>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Per ulteriori informazioni e chiarimenti è possibile contattare:  Regione Marche - Servizio Stazione Unica Appaltante - P.F. Soggetto Aggregatore. </a:t>
            </a:r>
          </a:p>
          <a:p>
            <a:pPr lvl="0"/>
            <a:r>
              <a:rPr lang="it-IT" sz="2000" dirty="0">
                <a:solidFill>
                  <a:srgbClr val="000000"/>
                </a:solidFill>
                <a:latin typeface="Times New Roman" panose="02020603050405020304" pitchFamily="18" charset="0"/>
                <a:cs typeface="Times New Roman" panose="02020603050405020304" pitchFamily="18" charset="0"/>
              </a:rPr>
              <a:t>La struttura ha sede ad Ancona in Via Palestro, 19 - Cap 60122.</a:t>
            </a:r>
          </a:p>
          <a:p>
            <a:pPr lvl="0"/>
            <a:r>
              <a:rPr lang="it-IT" sz="2000" b="1" u="sng" dirty="0">
                <a:solidFill>
                  <a:srgbClr val="000000"/>
                </a:solidFill>
                <a:latin typeface="Times New Roman" panose="02020603050405020304" pitchFamily="18" charset="0"/>
                <a:cs typeface="Times New Roman" panose="02020603050405020304" pitchFamily="18" charset="0"/>
              </a:rPr>
              <a:t>E-mail</a:t>
            </a:r>
            <a:r>
              <a:rPr lang="it-IT" sz="2000" b="1" dirty="0">
                <a:solidFill>
                  <a:srgbClr val="000000"/>
                </a:solidFill>
                <a:latin typeface="Times New Roman" panose="02020603050405020304" pitchFamily="18" charset="0"/>
                <a:cs typeface="Times New Roman" panose="02020603050405020304" pitchFamily="18" charset="0"/>
              </a:rPr>
              <a:t>: </a:t>
            </a:r>
            <a:r>
              <a:rPr lang="it-IT" sz="2000" b="1" dirty="0">
                <a:solidFill>
                  <a:srgbClr val="000000"/>
                </a:solidFill>
                <a:latin typeface="Times New Roman" panose="02020603050405020304" pitchFamily="18" charset="0"/>
                <a:cs typeface="Times New Roman" panose="02020603050405020304" pitchFamily="18" charset="0"/>
                <a:hlinkClick r:id="rId2"/>
              </a:rPr>
              <a:t>funzione.soggettoaggregatore@regione.marche.it</a:t>
            </a:r>
            <a:r>
              <a:rPr lang="it-IT" sz="2000" b="1" dirty="0">
                <a:solidFill>
                  <a:srgbClr val="000000"/>
                </a:solidFill>
                <a:latin typeface="Times New Roman" panose="02020603050405020304" pitchFamily="18" charset="0"/>
                <a:cs typeface="Times New Roman" panose="02020603050405020304" pitchFamily="18" charset="0"/>
              </a:rPr>
              <a:t> </a:t>
            </a:r>
          </a:p>
          <a:p>
            <a:pPr lvl="0"/>
            <a:r>
              <a:rPr lang="fr-FR" sz="2000" b="1" u="sng" dirty="0">
                <a:solidFill>
                  <a:srgbClr val="000000"/>
                </a:solidFill>
                <a:latin typeface="Times New Roman" panose="02020603050405020304" pitchFamily="18" charset="0"/>
                <a:cs typeface="Times New Roman" panose="02020603050405020304" pitchFamily="18" charset="0"/>
              </a:rPr>
              <a:t>PEC</a:t>
            </a:r>
            <a:r>
              <a:rPr lang="fr-FR" sz="2000" b="1" dirty="0">
                <a:solidFill>
                  <a:srgbClr val="000000"/>
                </a:solidFill>
                <a:latin typeface="Times New Roman" panose="02020603050405020304" pitchFamily="18" charset="0"/>
                <a:cs typeface="Times New Roman" panose="02020603050405020304" pitchFamily="18" charset="0"/>
              </a:rPr>
              <a:t>: </a:t>
            </a:r>
            <a:r>
              <a:rPr lang="fr-FR" sz="2000" b="1" dirty="0">
                <a:solidFill>
                  <a:srgbClr val="000000"/>
                </a:solidFill>
                <a:latin typeface="Times New Roman" panose="02020603050405020304" pitchFamily="18" charset="0"/>
                <a:cs typeface="Times New Roman" panose="02020603050405020304" pitchFamily="18" charset="0"/>
                <a:hlinkClick r:id="rId3"/>
              </a:rPr>
              <a:t>regione.marche.suam@emarche.it</a:t>
            </a:r>
            <a:endParaRPr lang="fr-FR" sz="2000" b="1" dirty="0">
              <a:solidFill>
                <a:srgbClr val="000000"/>
              </a:solidFill>
              <a:latin typeface="Times New Roman" panose="02020603050405020304" pitchFamily="18" charset="0"/>
              <a:cs typeface="Times New Roman" panose="02020603050405020304" pitchFamily="18" charset="0"/>
            </a:endParaRPr>
          </a:p>
          <a:p>
            <a:pPr lvl="0"/>
            <a:endParaRPr lang="it-IT" sz="2000" b="1" dirty="0">
              <a:solidFill>
                <a:srgbClr val="000000"/>
              </a:solidFill>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000" dirty="0">
              <a:solidFill>
                <a:srgbClr val="FFFF00"/>
              </a:solidFill>
              <a:highlight>
                <a:srgbClr val="FFFF00"/>
              </a:highlight>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 </a:t>
            </a:r>
            <a:r>
              <a:rPr lang="it-IT" sz="2000" dirty="0" err="1">
                <a:solidFill>
                  <a:srgbClr val="000000"/>
                </a:solidFill>
                <a:latin typeface="Times New Roman" panose="02020603050405020304" pitchFamily="18" charset="0"/>
                <a:cs typeface="Times New Roman" panose="02020603050405020304" pitchFamily="18" charset="0"/>
              </a:rPr>
              <a:t>Tel</a:t>
            </a:r>
            <a:r>
              <a:rPr lang="it-IT" sz="2000" dirty="0">
                <a:solidFill>
                  <a:srgbClr val="000000"/>
                </a:solidFill>
                <a:latin typeface="Times New Roman" panose="02020603050405020304" pitchFamily="18" charset="0"/>
                <a:cs typeface="Times New Roman" panose="02020603050405020304" pitchFamily="18" charset="0"/>
              </a:rPr>
              <a:t>: 0733 280140</a:t>
            </a:r>
          </a:p>
          <a:p>
            <a:pPr lvl="0"/>
            <a:r>
              <a:rPr lang="it-IT" sz="2000" dirty="0">
                <a:solidFill>
                  <a:srgbClr val="000000"/>
                </a:solidFill>
                <a:latin typeface="Times New Roman" panose="02020603050405020304" pitchFamily="18" charset="0"/>
                <a:cs typeface="Times New Roman" panose="02020603050405020304" pitchFamily="18" charset="0"/>
              </a:rPr>
              <a:t>- Indirizzo mail: </a:t>
            </a:r>
            <a:r>
              <a:rPr lang="it-IT" sz="2000" dirty="0">
                <a:solidFill>
                  <a:srgbClr val="000000"/>
                </a:solidFill>
                <a:latin typeface="Times New Roman" panose="02020603050405020304" pitchFamily="18" charset="0"/>
                <a:cs typeface="Times New Roman" panose="02020603050405020304" pitchFamily="18" charset="0"/>
                <a:hlinkClick r:id="rId4"/>
              </a:rPr>
              <a:t>assistenza.appalti@sinp.net</a:t>
            </a:r>
            <a:r>
              <a:rPr lang="it-IT" sz="2000" dirty="0">
                <a:solidFill>
                  <a:srgbClr val="000000"/>
                </a:solidFill>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13</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defTabSz="782638"/>
            <a:r>
              <a:rPr lang="it-IT" sz="2800"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036617"/>
            <a:ext cx="11148646" cy="4684857"/>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algn="just">
              <a:lnSpc>
                <a:spcPct val="100000"/>
              </a:lnSpc>
              <a:spcBef>
                <a:spcPts val="0"/>
              </a:spcBef>
              <a:spcAft>
                <a:spcPts val="1142"/>
              </a:spcAft>
            </a:pPr>
            <a:r>
              <a:rPr lang="it-IT" sz="1400" dirty="0">
                <a:solidFill>
                  <a:srgbClr val="1C1C1C"/>
                </a:solidFill>
                <a:latin typeface="Times New Roman" panose="02020603050405020304" pitchFamily="18" charset="0"/>
                <a:cs typeface="Times New Roman" panose="02020603050405020304" pitchFamily="18" charset="0"/>
              </a:rPr>
              <a:t>La Convenzione per il «</a:t>
            </a:r>
            <a:r>
              <a:rPr lang="it-IT" sz="1400" b="1" dirty="0">
                <a:latin typeface="Times New Roman" panose="02020603050405020304" pitchFamily="18" charset="0"/>
                <a:cs typeface="Times New Roman" panose="02020603050405020304" pitchFamily="18" charset="0"/>
              </a:rPr>
              <a:t>Servizio di somministrazione di lavoro a tempo determinato per le Amministrazioni non sanitarie della Regione Marche</a:t>
            </a:r>
            <a:r>
              <a:rPr lang="it-IT" sz="1400" b="1" dirty="0">
                <a:solidFill>
                  <a:srgbClr val="1C1C1C"/>
                </a:solidFill>
                <a:latin typeface="Times New Roman" panose="02020603050405020304" pitchFamily="18" charset="0"/>
                <a:cs typeface="Times New Roman" panose="02020603050405020304" pitchFamily="18" charset="0"/>
              </a:rPr>
              <a:t>»</a:t>
            </a:r>
            <a:r>
              <a:rPr lang="it-IT" sz="1400" dirty="0">
                <a:solidFill>
                  <a:srgbClr val="1C1C1C"/>
                </a:solidFill>
                <a:latin typeface="Times New Roman" panose="02020603050405020304" pitchFamily="18" charset="0"/>
                <a:cs typeface="Times New Roman" panose="02020603050405020304" pitchFamily="18" charset="0"/>
              </a:rPr>
              <a:t> è stipulata dalla SUAM, in qualità di Soggetto aggregatore, ai sensi dell’articolo 26 della Legge 488 del 1999.</a:t>
            </a:r>
          </a:p>
          <a:p>
            <a:pPr algn="just">
              <a:lnSpc>
                <a:spcPct val="100000"/>
              </a:lnSpc>
              <a:spcBef>
                <a:spcPts val="0"/>
              </a:spcBef>
              <a:spcAft>
                <a:spcPts val="1142"/>
              </a:spcAft>
            </a:pPr>
            <a:r>
              <a:rPr lang="it-IT" sz="14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del territorio regionale, i quali rappresentano i contratti attuativi della Convenzione stessa.</a:t>
            </a:r>
          </a:p>
          <a:p>
            <a:pPr algn="just">
              <a:lnSpc>
                <a:spcPct val="100000"/>
              </a:lnSpc>
              <a:spcBef>
                <a:spcPts val="0"/>
              </a:spcBef>
              <a:spcAft>
                <a:spcPts val="1142"/>
              </a:spcAft>
            </a:pPr>
            <a:r>
              <a:rPr lang="it-IT" sz="1400" dirty="0">
                <a:solidFill>
                  <a:srgbClr val="1C1C1C"/>
                </a:solidFill>
                <a:latin typeface="Times New Roman" panose="02020603050405020304" pitchFamily="18" charset="0"/>
                <a:cs typeface="Times New Roman" panose="02020603050405020304" pitchFamily="18" charset="0"/>
              </a:rPr>
              <a:t>La durata della Convenzione è pari a </a:t>
            </a:r>
            <a:r>
              <a:rPr lang="it-IT" sz="1400" b="1" dirty="0">
                <a:solidFill>
                  <a:srgbClr val="1C1C1C"/>
                </a:solidFill>
                <a:latin typeface="Times New Roman" panose="02020603050405020304" pitchFamily="18" charset="0"/>
                <a:cs typeface="Times New Roman" panose="02020603050405020304" pitchFamily="18" charset="0"/>
              </a:rPr>
              <a:t>36 mesi </a:t>
            </a:r>
            <a:r>
              <a:rPr lang="it-IT" sz="1400" dirty="0">
                <a:solidFill>
                  <a:srgbClr val="1C1C1C"/>
                </a:solidFill>
                <a:latin typeface="Times New Roman" panose="02020603050405020304" pitchFamily="18" charset="0"/>
                <a:cs typeface="Times New Roman" panose="02020603050405020304" pitchFamily="18" charset="0"/>
              </a:rPr>
              <a:t>decorrenti dal 01/07/2021, ossia dalla sua data di stipula.</a:t>
            </a:r>
          </a:p>
          <a:p>
            <a:pPr algn="just">
              <a:lnSpc>
                <a:spcPct val="100000"/>
              </a:lnSpc>
              <a:spcBef>
                <a:spcPts val="0"/>
              </a:spcBef>
              <a:spcAft>
                <a:spcPts val="1142"/>
              </a:spcAft>
            </a:pPr>
            <a:r>
              <a:rPr lang="it-IT" sz="1400" dirty="0">
                <a:solidFill>
                  <a:srgbClr val="1C1C1C"/>
                </a:solidFill>
                <a:latin typeface="Times New Roman" panose="02020603050405020304" pitchFamily="18" charset="0"/>
                <a:cs typeface="Times New Roman" panose="02020603050405020304" pitchFamily="18" charset="0"/>
              </a:rPr>
              <a:t>All’interno del periodo di validità della Convenzione, sarà possibile emettere Ordinativi di Fornitura per importi complessivi pari al massimale contrattuale.</a:t>
            </a:r>
          </a:p>
          <a:p>
            <a:pPr algn="just">
              <a:lnSpc>
                <a:spcPct val="100000"/>
              </a:lnSpc>
              <a:spcBef>
                <a:spcPts val="0"/>
              </a:spcBef>
              <a:spcAft>
                <a:spcPts val="1142"/>
              </a:spcAft>
            </a:pPr>
            <a:r>
              <a:rPr lang="it-IT" sz="1400" b="1" dirty="0">
                <a:solidFill>
                  <a:srgbClr val="1C1C1C"/>
                </a:solidFill>
                <a:latin typeface="Times New Roman" panose="02020603050405020304" pitchFamily="18" charset="0"/>
                <a:cs typeface="Times New Roman" panose="02020603050405020304" pitchFamily="18" charset="0"/>
              </a:rPr>
              <a:t>Gli Ordinativi di fornitura, emessi dalle Amministrazioni durante la validità della Convenzione, potranno avere durata massima di 36 mesi.</a:t>
            </a:r>
          </a:p>
          <a:p>
            <a:pPr algn="just">
              <a:lnSpc>
                <a:spcPct val="100000"/>
              </a:lnSpc>
              <a:spcBef>
                <a:spcPts val="0"/>
              </a:spcBef>
              <a:spcAft>
                <a:spcPts val="1142"/>
              </a:spcAft>
            </a:pPr>
            <a:r>
              <a:rPr lang="it-IT" sz="1400" dirty="0">
                <a:solidFill>
                  <a:srgbClr val="1C1C1C"/>
                </a:solidFill>
                <a:latin typeface="Times New Roman" panose="02020603050405020304" pitchFamily="18" charset="0"/>
                <a:cs typeface="Times New Roman" panose="02020603050405020304" pitchFamily="18" charset="0"/>
              </a:rPr>
              <a:t>Alla scadenza della Convenzione, la SUAM potrà richiedere al Fornitore la proroga della stessa per un periodo non superiore a sei mesi; i relativi contratti attuativi (Ordinativi di fornitura) stipulati in forza della Convenzione sono parimenti prorogabili per la medesima durata. Nel periodo di proroga non possono essere emessi nuovi Ordinativi di fornitura oltre a quelli per i quali è disposta proroga. In caso di proroga, il Fornitore è tenuto all’esecuzione delle prestazioni oggetto della Convenzione agli stessi - o più favorevoli - prezzi, patti e condizioni.</a:t>
            </a:r>
          </a:p>
        </p:txBody>
      </p:sp>
      <p:sp>
        <p:nvSpPr>
          <p:cNvPr id="6" name="Segnaposto numero diapositiva 5"/>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2</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562708" y="2413338"/>
            <a:ext cx="11148645" cy="1477328"/>
          </a:xfrm>
          <a:prstGeom prst="rect">
            <a:avLst/>
          </a:prstGeom>
        </p:spPr>
        <p:txBody>
          <a:bodyPr wrap="square">
            <a:spAutoFit/>
          </a:bodyPr>
          <a:lstStyle/>
          <a:p>
            <a:pPr algn="just"/>
            <a:r>
              <a:rPr lang="it-IT" dirty="0">
                <a:solidFill>
                  <a:srgbClr val="1C1C1C"/>
                </a:solidFill>
                <a:latin typeface="Times New Roman" panose="02020603050405020304" pitchFamily="18" charset="0"/>
                <a:cs typeface="Times New Roman" panose="02020603050405020304" pitchFamily="18" charset="0"/>
              </a:rPr>
              <a:t>La procedura di adesione, di seguito descritta, si conclude con l’emissione dell’</a:t>
            </a:r>
            <a:r>
              <a:rPr lang="it-IT" b="1" dirty="0">
                <a:solidFill>
                  <a:srgbClr val="1C1C1C"/>
                </a:solidFill>
                <a:latin typeface="Times New Roman" panose="02020603050405020304" pitchFamily="18" charset="0"/>
                <a:cs typeface="Times New Roman" panose="02020603050405020304" pitchFamily="18" charset="0"/>
              </a:rPr>
              <a:t>Ordinativo di Fornitura</a:t>
            </a:r>
            <a:r>
              <a:rPr lang="it-IT" dirty="0">
                <a:solidFill>
                  <a:srgbClr val="1C1C1C"/>
                </a:solidFill>
                <a:latin typeface="Times New Roman" panose="02020603050405020304" pitchFamily="18" charset="0"/>
                <a:cs typeface="Times New Roman" panose="02020603050405020304" pitchFamily="18" charset="0"/>
              </a:rPr>
              <a:t>. </a:t>
            </a:r>
          </a:p>
          <a:p>
            <a:endParaRPr lang="it-IT" dirty="0">
              <a:solidFill>
                <a:srgbClr val="1C1C1C"/>
              </a:solidFill>
              <a:latin typeface="Times New Roman" panose="02020603050405020304" pitchFamily="18" charset="0"/>
              <a:cs typeface="Times New Roman" panose="02020603050405020304" pitchFamily="18" charset="0"/>
            </a:endParaRPr>
          </a:p>
          <a:p>
            <a:endParaRPr lang="it-IT" dirty="0">
              <a:solidFill>
                <a:srgbClr val="1C1C1C"/>
              </a:solidFill>
              <a:latin typeface="Times New Roman" panose="02020603050405020304" pitchFamily="18" charset="0"/>
              <a:cs typeface="Times New Roman" panose="02020603050405020304" pitchFamily="18" charset="0"/>
            </a:endParaRPr>
          </a:p>
          <a:p>
            <a:pPr algn="just"/>
            <a:r>
              <a:rPr lang="it-IT"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Amministrazione contraente e Fornitore.</a:t>
            </a:r>
          </a:p>
        </p:txBody>
      </p:sp>
      <p:sp>
        <p:nvSpPr>
          <p:cNvPr id="7" name="Segnaposto numero diapositiva 6"/>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3</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42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B364CAC-B0B1-4113-A51D-581485BF7CDE}"/>
              </a:ext>
            </a:extLst>
          </p:cNvPr>
          <p:cNvSpPr>
            <a:spLocks noGrp="1"/>
          </p:cNvSpPr>
          <p:nvPr>
            <p:ph idx="4294967295"/>
          </p:nvPr>
        </p:nvSpPr>
        <p:spPr>
          <a:xfrm>
            <a:off x="188258" y="152400"/>
            <a:ext cx="11294129" cy="6529389"/>
          </a:xfrm>
        </p:spPr>
        <p:txBody>
          <a:bodyPr>
            <a:noAutofit/>
          </a:bodyPr>
          <a:lstStyle/>
          <a:p>
            <a:endParaRPr lang="it-IT" sz="1200" b="1" u="sng" dirty="0">
              <a:solidFill>
                <a:srgbClr val="000000"/>
              </a:solidFill>
              <a:latin typeface="Times New Roman" panose="02020603050405020304" pitchFamily="18" charset="0"/>
              <a:ea typeface="+mj-ea"/>
              <a:cs typeface="Times New Roman" panose="02020603050405020304" pitchFamily="18" charset="0"/>
            </a:endParaRPr>
          </a:p>
          <a:p>
            <a:pPr marL="0" indent="0" algn="ctr">
              <a:buNone/>
            </a:pPr>
            <a:r>
              <a:rPr lang="it-IT" sz="1600" b="1" u="sng" dirty="0">
                <a:solidFill>
                  <a:srgbClr val="000000"/>
                </a:solidFill>
                <a:latin typeface="Times New Roman" panose="02020603050405020304" pitchFamily="18" charset="0"/>
                <a:ea typeface="+mj-ea"/>
                <a:cs typeface="Times New Roman" panose="02020603050405020304" pitchFamily="18" charset="0"/>
              </a:rPr>
              <a:t>IL FORNITORE</a:t>
            </a:r>
          </a:p>
          <a:p>
            <a:pPr marL="0" indent="0" algn="ctr">
              <a:buNone/>
            </a:pPr>
            <a:endParaRPr lang="it-IT" sz="1600" b="1" u="sng" dirty="0">
              <a:solidFill>
                <a:srgbClr val="000000"/>
              </a:solidFill>
              <a:latin typeface="Times New Roman" panose="02020603050405020304" pitchFamily="18" charset="0"/>
              <a:ea typeface="+mj-ea"/>
              <a:cs typeface="Times New Roman" panose="02020603050405020304" pitchFamily="18" charset="0"/>
            </a:endParaRPr>
          </a:p>
          <a:p>
            <a:pPr algn="just"/>
            <a:r>
              <a:rPr lang="it-IT" sz="1400" b="1" u="sng" dirty="0">
                <a:latin typeface="Times New Roman" panose="02020603050405020304" pitchFamily="18" charset="0"/>
                <a:ea typeface="+mj-ea"/>
                <a:cs typeface="Times New Roman" panose="02020603050405020304" pitchFamily="18" charset="0"/>
              </a:rPr>
              <a:t>Lotto 1</a:t>
            </a:r>
            <a:r>
              <a:rPr lang="it-IT" sz="1400" dirty="0">
                <a:latin typeface="Times New Roman" panose="02020603050405020304" pitchFamily="18" charset="0"/>
                <a:ea typeface="+mj-ea"/>
                <a:cs typeface="Times New Roman" panose="02020603050405020304" pitchFamily="18" charset="0"/>
              </a:rPr>
              <a:t> </a:t>
            </a:r>
            <a:r>
              <a:rPr lang="it-IT" sz="1400" dirty="0">
                <a:solidFill>
                  <a:srgbClr val="000000"/>
                </a:solidFill>
                <a:latin typeface="Times New Roman" panose="02020603050405020304" pitchFamily="18" charset="0"/>
                <a:ea typeface="+mj-ea"/>
                <a:cs typeface="Times New Roman" panose="02020603050405020304" pitchFamily="18" charset="0"/>
              </a:rPr>
              <a:t>– CIG 86240875BA: </a:t>
            </a:r>
            <a:r>
              <a:rPr lang="it-IT" sz="1400" dirty="0">
                <a:latin typeface="Times New Roman" panose="02020603050405020304" pitchFamily="18" charset="0"/>
                <a:cs typeface="Times New Roman" panose="02020603050405020304" pitchFamily="18" charset="0"/>
              </a:rPr>
              <a:t>Servizio di somministrazione di lavoro a tempo determinato a favore dell’Ufficio Speciale per la Ricostruzione della Regione Marche </a:t>
            </a:r>
            <a:r>
              <a:rPr lang="it-IT" sz="14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4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RANDSTAD ITALIA SPA</a:t>
            </a:r>
          </a:p>
          <a:p>
            <a:pPr marL="0" indent="0">
              <a:buNone/>
            </a:pPr>
            <a:endParaRPr lang="it-IT" sz="14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endParaRPr>
          </a:p>
          <a:p>
            <a:pPr algn="just"/>
            <a:r>
              <a:rPr lang="it-IT" sz="1400" b="1" u="sng" dirty="0">
                <a:latin typeface="Times New Roman" panose="02020603050405020304" pitchFamily="18" charset="0"/>
                <a:ea typeface="+mj-ea"/>
                <a:cs typeface="Times New Roman" panose="02020603050405020304" pitchFamily="18" charset="0"/>
              </a:rPr>
              <a:t>Lotto 2</a:t>
            </a:r>
            <a:r>
              <a:rPr lang="it-IT" sz="1400" b="1" dirty="0">
                <a:latin typeface="Times New Roman" panose="02020603050405020304" pitchFamily="18" charset="0"/>
                <a:ea typeface="+mj-ea"/>
                <a:cs typeface="Times New Roman" panose="02020603050405020304" pitchFamily="18" charset="0"/>
              </a:rPr>
              <a:t> </a:t>
            </a:r>
            <a:r>
              <a:rPr lang="it-IT" sz="1400" b="1" dirty="0">
                <a:solidFill>
                  <a:srgbClr val="000000"/>
                </a:solidFill>
                <a:latin typeface="Times New Roman" panose="02020603050405020304" pitchFamily="18" charset="0"/>
                <a:ea typeface="+mj-ea"/>
                <a:cs typeface="Times New Roman" panose="02020603050405020304" pitchFamily="18" charset="0"/>
              </a:rPr>
              <a:t>– </a:t>
            </a:r>
            <a:r>
              <a:rPr lang="it-IT" sz="1400" dirty="0">
                <a:solidFill>
                  <a:srgbClr val="000000"/>
                </a:solidFill>
                <a:latin typeface="Times New Roman" panose="02020603050405020304" pitchFamily="18" charset="0"/>
                <a:ea typeface="+mj-ea"/>
                <a:cs typeface="Times New Roman" panose="02020603050405020304" pitchFamily="18" charset="0"/>
              </a:rPr>
              <a:t>CIG </a:t>
            </a:r>
            <a:r>
              <a:rPr lang="it-IT" sz="1400" dirty="0" smtClean="0">
                <a:solidFill>
                  <a:srgbClr val="000000"/>
                </a:solidFill>
                <a:latin typeface="Times New Roman" panose="02020603050405020304" pitchFamily="18" charset="0"/>
                <a:ea typeface="+mj-ea"/>
                <a:cs typeface="Times New Roman" panose="02020603050405020304" pitchFamily="18" charset="0"/>
              </a:rPr>
              <a:t>8624111987</a:t>
            </a:r>
            <a:r>
              <a:rPr lang="it-IT" sz="1400" dirty="0" smtClean="0">
                <a:solidFill>
                  <a:srgbClr val="000000"/>
                </a:solidFill>
                <a:latin typeface="Times New Roman" panose="02020603050405020304" pitchFamily="18" charset="0"/>
                <a:ea typeface="+mj-ea"/>
                <a:cs typeface="Times New Roman" panose="02020603050405020304" pitchFamily="18" charset="0"/>
              </a:rPr>
              <a:t>: </a:t>
            </a:r>
            <a:r>
              <a:rPr lang="it-IT" sz="1400" dirty="0">
                <a:solidFill>
                  <a:srgbClr val="000000"/>
                </a:solidFill>
                <a:latin typeface="Times New Roman" panose="02020603050405020304" pitchFamily="18" charset="0"/>
                <a:ea typeface="+mj-ea"/>
                <a:cs typeface="Times New Roman" panose="02020603050405020304" pitchFamily="18" charset="0"/>
              </a:rPr>
              <a:t>Servizio di somministrazione di lavoro a tempo determinato a favore delle Amministrazioni non sanitarie del territorio della Regione Marche</a:t>
            </a:r>
            <a:r>
              <a:rPr lang="it-IT" sz="14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4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RANDSTAD ITALIA SPA</a:t>
            </a:r>
          </a:p>
          <a:p>
            <a:endParaRPr lang="it-IT" sz="14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endParaRPr>
          </a:p>
          <a:p>
            <a:pPr marL="0" indent="0">
              <a:buNone/>
            </a:pPr>
            <a:endPar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endParaRPr>
          </a:p>
          <a:p>
            <a:pPr marL="0" indent="0">
              <a:buNone/>
            </a:pPr>
            <a:endPar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endParaRPr>
          </a:p>
          <a:p>
            <a:pPr marL="0" indent="0" algn="ctr">
              <a:buNone/>
            </a:pPr>
            <a:endParaRPr lang="it-IT" sz="1400" dirty="0">
              <a:solidFill>
                <a:srgbClr val="000000"/>
              </a:solidFill>
              <a:latin typeface="Times New Roman" panose="02020603050405020304" pitchFamily="18" charset="0"/>
              <a:cs typeface="Times New Roman" panose="02020603050405020304" pitchFamily="18" charset="0"/>
            </a:endParaRPr>
          </a:p>
          <a:p>
            <a:pPr marL="0" indent="0" algn="ctr">
              <a:buNone/>
            </a:pPr>
            <a:r>
              <a:rPr lang="it-IT" sz="1400" dirty="0">
                <a:solidFill>
                  <a:srgbClr val="000000"/>
                </a:solidFill>
                <a:latin typeface="Times New Roman" panose="02020603050405020304" pitchFamily="18" charset="0"/>
                <a:cs typeface="Times New Roman" panose="02020603050405020304" pitchFamily="18" charset="0"/>
              </a:rPr>
              <a:t>I contatti del Fornitore sono presenti nell’Allegato «</a:t>
            </a:r>
            <a:r>
              <a:rPr lang="it-IT" sz="1400" b="1" u="sng" dirty="0">
                <a:solidFill>
                  <a:srgbClr val="000000"/>
                </a:solidFill>
                <a:latin typeface="Times New Roman" panose="02020603050405020304" pitchFamily="18" charset="0"/>
                <a:cs typeface="Times New Roman" panose="02020603050405020304" pitchFamily="18" charset="0"/>
              </a:rPr>
              <a:t>CONTATTI FORNITORE</a:t>
            </a:r>
            <a:r>
              <a:rPr lang="it-IT" sz="1400" dirty="0">
                <a:solidFill>
                  <a:srgbClr val="000000"/>
                </a:solidFill>
                <a:latin typeface="Times New Roman" panose="02020603050405020304" pitchFamily="18" charset="0"/>
                <a:cs typeface="Times New Roman" panose="02020603050405020304" pitchFamily="18" charset="0"/>
              </a:rPr>
              <a:t>»</a:t>
            </a:r>
          </a:p>
        </p:txBody>
      </p:sp>
      <p:sp>
        <p:nvSpPr>
          <p:cNvPr id="7" name="Segnaposto numero diapositiva 6"/>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4</a:t>
            </a:fld>
            <a:endParaRPr lang="en-US" dirty="0">
              <a:latin typeface="Times New Roman" panose="02020603050405020304" pitchFamily="18" charset="0"/>
              <a:cs typeface="Times New Roman" panose="02020603050405020304" pitchFamily="18" charset="0"/>
            </a:endParaRPr>
          </a:p>
        </p:txBody>
      </p:sp>
      <p:sp>
        <p:nvSpPr>
          <p:cNvPr id="4" name="Freccia a destra 3">
            <a:extLst>
              <a:ext uri="{FF2B5EF4-FFF2-40B4-BE49-F238E27FC236}">
                <a16:creationId xmlns:a16="http://schemas.microsoft.com/office/drawing/2014/main" id="{E44D50A8-397C-45F3-BBFC-999A1397A4BA}"/>
              </a:ext>
            </a:extLst>
          </p:cNvPr>
          <p:cNvSpPr/>
          <p:nvPr/>
        </p:nvSpPr>
        <p:spPr>
          <a:xfrm>
            <a:off x="2176678" y="3986752"/>
            <a:ext cx="648929" cy="724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018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D8F5B5-324C-435A-A3C7-970A2C85EC39}"/>
              </a:ext>
            </a:extLst>
          </p:cNvPr>
          <p:cNvSpPr>
            <a:spLocks noGrp="1"/>
          </p:cNvSpPr>
          <p:nvPr>
            <p:ph type="title"/>
          </p:nvPr>
        </p:nvSpPr>
        <p:spPr/>
        <p:txBody>
          <a:bodyPr>
            <a:normAutofit fontScale="90000"/>
          </a:bodyPr>
          <a:lstStyle/>
          <a:p>
            <a:pPr algn="ctr"/>
            <a:r>
              <a:rPr lang="it-IT" sz="2800" dirty="0">
                <a:solidFill>
                  <a:srgbClr val="000000"/>
                </a:solidFill>
                <a:latin typeface="Times New Roman" panose="02020603050405020304" pitchFamily="18" charset="0"/>
                <a:cs typeface="Times New Roman" panose="02020603050405020304" pitchFamily="18" charset="0"/>
              </a:rPr>
              <a:t/>
            </a:r>
            <a:br>
              <a:rPr lang="it-IT" sz="2800" dirty="0">
                <a:solidFill>
                  <a:srgbClr val="000000"/>
                </a:solidFill>
                <a:latin typeface="Times New Roman" panose="02020603050405020304" pitchFamily="18" charset="0"/>
                <a:cs typeface="Times New Roman" panose="02020603050405020304" pitchFamily="18" charset="0"/>
              </a:rPr>
            </a:br>
            <a:r>
              <a:rPr lang="it-IT" sz="2800" dirty="0">
                <a:solidFill>
                  <a:srgbClr val="000000"/>
                </a:solidFill>
                <a:latin typeface="Times New Roman" panose="02020603050405020304" pitchFamily="18" charset="0"/>
                <a:cs typeface="Times New Roman" panose="02020603050405020304" pitchFamily="18" charset="0"/>
              </a:rPr>
              <a:t>OGGETTO DELLA CONVENZIONE</a:t>
            </a:r>
            <a:r>
              <a:rPr lang="it-IT" b="1" dirty="0">
                <a:solidFill>
                  <a:srgbClr val="000000"/>
                </a:solidFill>
                <a:latin typeface="Times New Roman" panose="02020603050405020304" pitchFamily="18" charset="0"/>
                <a:cs typeface="Times New Roman" panose="02020603050405020304" pitchFamily="18" charset="0"/>
              </a:rPr>
              <a:t/>
            </a:r>
            <a:br>
              <a:rPr lang="it-IT" b="1" dirty="0">
                <a:solidFill>
                  <a:srgbClr val="000000"/>
                </a:solidFill>
                <a:latin typeface="Times New Roman" panose="02020603050405020304" pitchFamily="18"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9C13EF2A-A24F-4AF7-9717-4805137B6A59}"/>
              </a:ext>
            </a:extLst>
          </p:cNvPr>
          <p:cNvSpPr>
            <a:spLocks noGrp="1"/>
          </p:cNvSpPr>
          <p:nvPr>
            <p:ph idx="1"/>
          </p:nvPr>
        </p:nvSpPr>
        <p:spPr>
          <a:xfrm>
            <a:off x="483662" y="2137834"/>
            <a:ext cx="11208774" cy="2581651"/>
          </a:xfrm>
        </p:spPr>
        <p:txBody>
          <a:bodyPr>
            <a:normAutofit fontScale="92500"/>
          </a:bodyPr>
          <a:lstStyle/>
          <a:p>
            <a:pPr marL="0" lvl="0" indent="0" algn="just">
              <a:lnSpc>
                <a:spcPct val="100000"/>
              </a:lnSpc>
              <a:spcBef>
                <a:spcPts val="0"/>
              </a:spcBef>
              <a:buNone/>
            </a:pPr>
            <a:endParaRPr lang="it-IT" dirty="0">
              <a:solidFill>
                <a:srgbClr val="000000"/>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it-IT" sz="2200" dirty="0">
                <a:solidFill>
                  <a:srgbClr val="1C1C1C"/>
                </a:solidFill>
                <a:latin typeface="Times New Roman" panose="02020603050405020304" pitchFamily="18" charset="0"/>
                <a:cs typeface="Times New Roman" panose="02020603050405020304" pitchFamily="18" charset="0"/>
              </a:rPr>
              <a:t>Oggetto della Convenzione è l’affidamento del </a:t>
            </a:r>
            <a:r>
              <a:rPr lang="it-IT" sz="2200" b="1" dirty="0">
                <a:solidFill>
                  <a:srgbClr val="1C1C1C"/>
                </a:solidFill>
                <a:latin typeface="Times New Roman" panose="02020603050405020304" pitchFamily="18" charset="0"/>
                <a:cs typeface="Times New Roman" panose="02020603050405020304" pitchFamily="18" charset="0"/>
              </a:rPr>
              <a:t>Servizio di somministrazione di lavoro a tempo determinato per le Amministrazioni non sanitarie della Regione Marche.</a:t>
            </a:r>
          </a:p>
          <a:p>
            <a:pPr marL="0" lvl="0" indent="0" algn="just">
              <a:lnSpc>
                <a:spcPct val="100000"/>
              </a:lnSpc>
              <a:spcBef>
                <a:spcPts val="0"/>
              </a:spcBef>
              <a:buNone/>
            </a:pPr>
            <a:endParaRPr lang="it-IT" sz="2200" b="1"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it-IT" sz="2200" dirty="0">
                <a:solidFill>
                  <a:srgbClr val="1C1C1C"/>
                </a:solidFill>
                <a:latin typeface="Times New Roman" panose="02020603050405020304" pitchFamily="18" charset="0"/>
                <a:cs typeface="Times New Roman" panose="02020603050405020304" pitchFamily="18" charset="0"/>
              </a:rPr>
              <a:t>Il servizio di somministrazione di lavoro a tempo determinato comprende le attività di </a:t>
            </a:r>
            <a:r>
              <a:rPr lang="it-IT" sz="2200" u="sng" dirty="0">
                <a:solidFill>
                  <a:srgbClr val="1C1C1C"/>
                </a:solidFill>
                <a:latin typeface="Times New Roman" panose="02020603050405020304" pitchFamily="18" charset="0"/>
                <a:cs typeface="Times New Roman" panose="02020603050405020304" pitchFamily="18" charset="0"/>
              </a:rPr>
              <a:t>ricerca</a:t>
            </a:r>
            <a:r>
              <a:rPr lang="it-IT" sz="2200" dirty="0">
                <a:solidFill>
                  <a:srgbClr val="1C1C1C"/>
                </a:solidFill>
                <a:latin typeface="Times New Roman" panose="02020603050405020304" pitchFamily="18" charset="0"/>
                <a:cs typeface="Times New Roman" panose="02020603050405020304" pitchFamily="18" charset="0"/>
              </a:rPr>
              <a:t>, </a:t>
            </a:r>
            <a:r>
              <a:rPr lang="it-IT" sz="2200" u="sng" dirty="0">
                <a:solidFill>
                  <a:srgbClr val="1C1C1C"/>
                </a:solidFill>
                <a:latin typeface="Times New Roman" panose="02020603050405020304" pitchFamily="18" charset="0"/>
                <a:cs typeface="Times New Roman" panose="02020603050405020304" pitchFamily="18" charset="0"/>
              </a:rPr>
              <a:t>selezione</a:t>
            </a:r>
            <a:r>
              <a:rPr lang="it-IT" sz="2200" dirty="0">
                <a:solidFill>
                  <a:srgbClr val="1C1C1C"/>
                </a:solidFill>
                <a:latin typeface="Times New Roman" panose="02020603050405020304" pitchFamily="18" charset="0"/>
                <a:cs typeface="Times New Roman" panose="02020603050405020304" pitchFamily="18" charset="0"/>
              </a:rPr>
              <a:t>, </a:t>
            </a:r>
            <a:r>
              <a:rPr lang="it-IT" sz="2200" u="sng" dirty="0">
                <a:solidFill>
                  <a:srgbClr val="1C1C1C"/>
                </a:solidFill>
                <a:latin typeface="Times New Roman" panose="02020603050405020304" pitchFamily="18" charset="0"/>
                <a:cs typeface="Times New Roman" panose="02020603050405020304" pitchFamily="18" charset="0"/>
              </a:rPr>
              <a:t>formazione</a:t>
            </a:r>
            <a:r>
              <a:rPr lang="it-IT" sz="2200" dirty="0">
                <a:solidFill>
                  <a:srgbClr val="1C1C1C"/>
                </a:solidFill>
                <a:latin typeface="Times New Roman" panose="02020603050405020304" pitchFamily="18" charset="0"/>
                <a:cs typeface="Times New Roman" panose="02020603050405020304" pitchFamily="18" charset="0"/>
              </a:rPr>
              <a:t>, </a:t>
            </a:r>
            <a:r>
              <a:rPr lang="it-IT" sz="2200" u="sng" dirty="0">
                <a:solidFill>
                  <a:srgbClr val="1C1C1C"/>
                </a:solidFill>
                <a:latin typeface="Times New Roman" panose="02020603050405020304" pitchFamily="18" charset="0"/>
                <a:cs typeface="Times New Roman" panose="02020603050405020304" pitchFamily="18" charset="0"/>
              </a:rPr>
              <a:t>somministrazione</a:t>
            </a:r>
            <a:r>
              <a:rPr lang="it-IT" sz="2200" dirty="0">
                <a:solidFill>
                  <a:srgbClr val="1C1C1C"/>
                </a:solidFill>
                <a:latin typeface="Times New Roman" panose="02020603050405020304" pitchFamily="18" charset="0"/>
                <a:cs typeface="Times New Roman" panose="02020603050405020304" pitchFamily="18" charset="0"/>
              </a:rPr>
              <a:t>, </a:t>
            </a:r>
            <a:r>
              <a:rPr lang="it-IT" sz="2200" u="sng" dirty="0">
                <a:solidFill>
                  <a:srgbClr val="1C1C1C"/>
                </a:solidFill>
                <a:latin typeface="Times New Roman" panose="02020603050405020304" pitchFamily="18" charset="0"/>
                <a:cs typeface="Times New Roman" panose="02020603050405020304" pitchFamily="18" charset="0"/>
              </a:rPr>
              <a:t>gestione amministrativa e giuridica dei prestatori di lavoro</a:t>
            </a:r>
            <a:r>
              <a:rPr lang="it-IT" sz="2200" dirty="0">
                <a:solidFill>
                  <a:srgbClr val="1C1C1C"/>
                </a:solidFill>
                <a:latin typeface="Times New Roman" panose="02020603050405020304" pitchFamily="18" charset="0"/>
                <a:cs typeface="Times New Roman" panose="02020603050405020304" pitchFamily="18" charset="0"/>
              </a:rPr>
              <a:t>, nonché il </a:t>
            </a:r>
            <a:r>
              <a:rPr lang="it-IT" sz="2200" u="sng" dirty="0">
                <a:solidFill>
                  <a:srgbClr val="1C1C1C"/>
                </a:solidFill>
                <a:latin typeface="Times New Roman" panose="02020603050405020304" pitchFamily="18" charset="0"/>
                <a:cs typeface="Times New Roman" panose="02020603050405020304" pitchFamily="18" charset="0"/>
              </a:rPr>
              <a:t>governo di tutte le attività correlate alla gestione del servizio</a:t>
            </a:r>
            <a:r>
              <a:rPr lang="it-IT" sz="2200" dirty="0">
                <a:solidFill>
                  <a:srgbClr val="1C1C1C"/>
                </a:solidFill>
                <a:latin typeface="Times New Roman" panose="02020603050405020304" pitchFamily="18" charset="0"/>
                <a:cs typeface="Times New Roman" panose="02020603050405020304" pitchFamily="18" charset="0"/>
              </a:rPr>
              <a:t> in questione da parte del Fornitore.</a:t>
            </a:r>
          </a:p>
          <a:p>
            <a:pPr marL="0" lvl="0" indent="0" algn="just">
              <a:lnSpc>
                <a:spcPct val="100000"/>
              </a:lnSpc>
              <a:spcBef>
                <a:spcPts val="0"/>
              </a:spcBef>
              <a:buNone/>
            </a:pPr>
            <a:endParaRPr lang="it-IT" sz="2400" b="1" dirty="0">
              <a:solidFill>
                <a:srgbClr val="1C1C1C"/>
              </a:solidFill>
              <a:latin typeface="Times New Roman" panose="02020603050405020304" pitchFamily="18" charset="0"/>
              <a:cs typeface="Times New Roman" panose="02020603050405020304" pitchFamily="18" charset="0"/>
            </a:endParaRPr>
          </a:p>
        </p:txBody>
      </p:sp>
      <p:sp>
        <p:nvSpPr>
          <p:cNvPr id="4" name="Freccia a destra 3">
            <a:extLst>
              <a:ext uri="{FF2B5EF4-FFF2-40B4-BE49-F238E27FC236}">
                <a16:creationId xmlns:a16="http://schemas.microsoft.com/office/drawing/2014/main" id="{E44D50A8-397C-45F3-BBFC-999A1397A4BA}"/>
              </a:ext>
            </a:extLst>
          </p:cNvPr>
          <p:cNvSpPr/>
          <p:nvPr/>
        </p:nvSpPr>
        <p:spPr>
          <a:xfrm>
            <a:off x="8731045" y="4719485"/>
            <a:ext cx="648929" cy="724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CasellaDiTesto 4">
            <a:extLst>
              <a:ext uri="{FF2B5EF4-FFF2-40B4-BE49-F238E27FC236}">
                <a16:creationId xmlns:a16="http://schemas.microsoft.com/office/drawing/2014/main" id="{C6B838D6-EC79-4F3B-A6C0-11CD7F9F8CE7}"/>
              </a:ext>
            </a:extLst>
          </p:cNvPr>
          <p:cNvSpPr txBox="1"/>
          <p:nvPr/>
        </p:nvSpPr>
        <p:spPr>
          <a:xfrm>
            <a:off x="9547123" y="4886631"/>
            <a:ext cx="1736573" cy="369332"/>
          </a:xfrm>
          <a:prstGeom prst="rect">
            <a:avLst/>
          </a:prstGeom>
          <a:noFill/>
        </p:spPr>
        <p:txBody>
          <a:bodyPr wrap="square" rtlCol="0">
            <a:spAutoFit/>
          </a:bodyPr>
          <a:lstStyle/>
          <a:p>
            <a:r>
              <a:rPr lang="en-AU" b="1" i="1" dirty="0">
                <a:latin typeface="Times New Roman" panose="02020603050405020304" pitchFamily="18" charset="0"/>
                <a:cs typeface="Times New Roman" panose="02020603050405020304" pitchFamily="18" charset="0"/>
              </a:rPr>
              <a:t>focus</a:t>
            </a:r>
          </a:p>
        </p:txBody>
      </p:sp>
      <p:sp>
        <p:nvSpPr>
          <p:cNvPr id="8" name="Segnaposto numero diapositiva 7"/>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5</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461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219808" y="147484"/>
            <a:ext cx="11711354" cy="6533535"/>
          </a:xfrm>
        </p:spPr>
        <p:txBody>
          <a:bodyPr>
            <a:noAutofit/>
          </a:bodyPr>
          <a:lstStyle/>
          <a:p>
            <a:r>
              <a:rPr lang="it-IT" sz="2000" b="1" dirty="0">
                <a:solidFill>
                  <a:srgbClr val="000000"/>
                </a:solidFill>
                <a:latin typeface="Times New Roman" panose="02020603050405020304" pitchFamily="18" charset="0"/>
                <a:ea typeface="+mn-ea"/>
                <a:cs typeface="Times New Roman" panose="02020603050405020304" pitchFamily="18" charset="0"/>
              </a:rPr>
              <a:t>LA PROCEDURA DI ADESIONE ALLA CONVENZIONE</a:t>
            </a: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L’Amministrazione contraente che intenda aderire alla Convenzione per  il «</a:t>
            </a:r>
            <a:r>
              <a:rPr lang="it-IT" sz="1400" dirty="0">
                <a:latin typeface="Times New Roman" panose="02020603050405020304" pitchFamily="18" charset="0"/>
                <a:cs typeface="Times New Roman" panose="02020603050405020304" pitchFamily="18" charset="0"/>
              </a:rPr>
              <a:t>Servizio di somministrazione di lavoro a tempo determinato per le Amministrazioni non sanitarie della Regione Marche</a:t>
            </a:r>
            <a:r>
              <a:rPr lang="it-IT" sz="1400" dirty="0">
                <a:solidFill>
                  <a:srgbClr val="1C1C1C"/>
                </a:solidFill>
                <a:latin typeface="Times New Roman" panose="02020603050405020304" pitchFamily="18" charset="0"/>
                <a:ea typeface="+mn-ea"/>
                <a:cs typeface="Times New Roman" panose="02020603050405020304" pitchFamily="18" charset="0"/>
              </a:rPr>
              <a:t>» dovrà:</a:t>
            </a:r>
            <a:r>
              <a:rPr lang="it-IT" sz="1400" dirty="0">
                <a:solidFill>
                  <a:srgbClr val="1C1C1C"/>
                </a:solidFill>
                <a:latin typeface="Times New Roman" panose="02020603050405020304" pitchFamily="18" charset="0"/>
                <a:cs typeface="Times New Roman" panose="02020603050405020304" pitchFamily="18" charset="0"/>
              </a:rPr>
              <a:t/>
            </a:r>
            <a:br>
              <a:rPr lang="it-IT" sz="1400" dirty="0">
                <a:solidFill>
                  <a:srgbClr val="1C1C1C"/>
                </a:solidFill>
                <a:latin typeface="Times New Roman" panose="02020603050405020304" pitchFamily="18" charset="0"/>
                <a:cs typeface="Times New Roman" panose="02020603050405020304" pitchFamily="18" charset="0"/>
              </a:rPr>
            </a:br>
            <a:r>
              <a:rPr lang="it-IT" sz="1400" dirty="0">
                <a:solidFill>
                  <a:srgbClr val="1C1C1C"/>
                </a:solidFill>
                <a:latin typeface="Times New Roman" panose="02020603050405020304" pitchFamily="18" charset="0"/>
                <a:cs typeface="Times New Roman" panose="02020603050405020304" pitchFamily="18" charset="0"/>
              </a:rPr>
              <a:t> </a:t>
            </a:r>
            <a:br>
              <a:rPr lang="it-IT" sz="1400" dirty="0">
                <a:solidFill>
                  <a:srgbClr val="1C1C1C"/>
                </a:solidFill>
                <a:latin typeface="Times New Roman" panose="02020603050405020304" pitchFamily="18" charset="0"/>
                <a:cs typeface="Times New Roman" panose="02020603050405020304" pitchFamily="18" charset="0"/>
              </a:rPr>
            </a:br>
            <a:r>
              <a:rPr lang="it-IT" sz="1400" dirty="0">
                <a:solidFill>
                  <a:srgbClr val="1C1C1C"/>
                </a:solidFill>
                <a:latin typeface="Times New Roman" panose="02020603050405020304" pitchFamily="18" charset="0"/>
                <a:cs typeface="Times New Roman" panose="02020603050405020304" pitchFamily="18" charset="0"/>
              </a:rPr>
              <a:t>1) Collegarsi al «Profilo del Committente – Soggetto Aggregatore SUAM», al seguente link: </a:t>
            </a:r>
            <a:r>
              <a:rPr lang="it-IT" sz="1400" dirty="0">
                <a:solidFill>
                  <a:srgbClr val="000000"/>
                </a:solidFill>
                <a:latin typeface="Times New Roman" panose="02020603050405020304" pitchFamily="18" charset="0"/>
                <a:cs typeface="Times New Roman" panose="02020603050405020304" pitchFamily="18" charset="0"/>
                <a:hlinkClick r:id="rId2"/>
              </a:rPr>
              <a:t>https://www.regione.marche.it/Entra-in-Regione/Soggetto-Aggregatore-SUAM</a:t>
            </a:r>
            <a:r>
              <a:rPr lang="it-IT" sz="1400" dirty="0">
                <a:solidFill>
                  <a:srgbClr val="000000"/>
                </a:solidFill>
                <a:latin typeface="Times New Roman" panose="02020603050405020304" pitchFamily="18" charset="0"/>
                <a:cs typeface="Times New Roman" panose="02020603050405020304" pitchFamily="18" charset="0"/>
              </a:rPr>
              <a:t>.</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2) Selezionare la Sezione «</a:t>
            </a:r>
            <a:r>
              <a:rPr lang="it-IT" sz="1400" b="1" dirty="0">
                <a:solidFill>
                  <a:srgbClr val="000000"/>
                </a:solidFill>
                <a:latin typeface="Times New Roman" panose="02020603050405020304" pitchFamily="18" charset="0"/>
                <a:cs typeface="Times New Roman" panose="02020603050405020304" pitchFamily="18" charset="0"/>
              </a:rPr>
              <a:t>Generali</a:t>
            </a:r>
            <a:r>
              <a:rPr lang="it-IT" sz="1400" dirty="0">
                <a:solidFill>
                  <a:srgbClr val="000000"/>
                </a:solidFill>
                <a:latin typeface="Times New Roman" panose="02020603050405020304" pitchFamily="18" charset="0"/>
                <a:cs typeface="Times New Roman" panose="02020603050405020304" pitchFamily="18" charset="0"/>
              </a:rPr>
              <a:t>» all’interno della quale troverà un’ulteriore Sezione denominata «</a:t>
            </a:r>
            <a:r>
              <a:rPr lang="it-IT" sz="1400" b="1" dirty="0">
                <a:solidFill>
                  <a:srgbClr val="000000"/>
                </a:solidFill>
                <a:latin typeface="Times New Roman" panose="02020603050405020304" pitchFamily="18" charset="0"/>
                <a:cs typeface="Times New Roman" panose="02020603050405020304" pitchFamily="18" charset="0"/>
              </a:rPr>
              <a:t>Convenzioni attive</a:t>
            </a:r>
            <a:r>
              <a:rPr lang="it-IT" sz="1400" dirty="0">
                <a:solidFill>
                  <a:srgbClr val="000000"/>
                </a:solidFill>
                <a:latin typeface="Times New Roman" panose="02020603050405020304" pitchFamily="18" charset="0"/>
                <a:cs typeface="Times New Roman" panose="02020603050405020304" pitchFamily="18" charset="0"/>
              </a:rPr>
              <a:t>».</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3) All’interno di quest’ultima, in cui sarà presente la Convenzione di cui trattasi (</a:t>
            </a:r>
            <a:r>
              <a:rPr lang="it-IT" sz="1400" b="1" dirty="0">
                <a:solidFill>
                  <a:srgbClr val="000000"/>
                </a:solidFill>
                <a:latin typeface="Times New Roman" panose="02020603050405020304" pitchFamily="18" charset="0"/>
                <a:cs typeface="Times New Roman" panose="02020603050405020304" pitchFamily="18" charset="0"/>
              </a:rPr>
              <a:t>LAVORO SOMMINISTRATO</a:t>
            </a:r>
            <a:r>
              <a:rPr lang="it-IT" sz="1400" dirty="0">
                <a:solidFill>
                  <a:srgbClr val="000000"/>
                </a:solidFill>
                <a:latin typeface="Times New Roman" panose="02020603050405020304" pitchFamily="18" charset="0"/>
                <a:cs typeface="Times New Roman" panose="02020603050405020304" pitchFamily="18" charset="0"/>
              </a:rPr>
              <a:t>), è presente il «</a:t>
            </a:r>
            <a:r>
              <a:rPr lang="it-IT" sz="1400" b="1" dirty="0">
                <a:solidFill>
                  <a:srgbClr val="000000"/>
                </a:solidFill>
                <a:latin typeface="Times New Roman" panose="02020603050405020304" pitchFamily="18" charset="0"/>
                <a:cs typeface="Times New Roman" panose="02020603050405020304" pitchFamily="18" charset="0"/>
              </a:rPr>
              <a:t>Manuale Operativo per l’adesione sulla piattaforma GT- SUAM» </a:t>
            </a:r>
            <a:r>
              <a:rPr lang="it-IT" sz="1400" dirty="0">
                <a:solidFill>
                  <a:srgbClr val="000000"/>
                </a:solidFill>
                <a:latin typeface="Times New Roman" panose="02020603050405020304" pitchFamily="18" charset="0"/>
                <a:cs typeface="Times New Roman" panose="02020603050405020304" pitchFamily="18" charset="0"/>
              </a:rPr>
              <a:t>ed una serie di allegati:</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CAPITOLATO TECNICO</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CONVENZIONE</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a:t>
            </a:r>
            <a:r>
              <a:rPr lang="it-IT" sz="1400" dirty="0">
                <a:latin typeface="Times New Roman" panose="02020603050405020304" pitchFamily="18" charset="0"/>
                <a:cs typeface="Times New Roman" panose="02020603050405020304" pitchFamily="18" charset="0"/>
              </a:rPr>
              <a:t>OFFERTE ECONOMICHE</a:t>
            </a:r>
            <a:r>
              <a:rPr lang="it-IT" sz="1400" dirty="0">
                <a:solidFill>
                  <a:srgbClr val="000000"/>
                </a:solidFill>
                <a:latin typeface="Times New Roman" panose="02020603050405020304" pitchFamily="18" charset="0"/>
                <a:cs typeface="Times New Roman" panose="02020603050405020304" pitchFamily="18" charset="0"/>
              </a:rPr>
              <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Modello CONFERMA DI ADESIONE</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Modello ORDINATIVO DI FORNITURA</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Modello RICHIESTA PRELIMINARE DI FORNITURA</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SCHEDA SINTETICA RIEPILOGATIVA</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CONTATTI FORNITORE</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PROSPETTO RIEPILOGATIVO PENALI</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STANDARD DI LETTERA CONTESTAZIONE PENALI</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STANDARD DI LETTERA APPLICAZIONE PENALI</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
            </a:r>
            <a:br>
              <a:rPr lang="it-IT" sz="1400" dirty="0">
                <a:solidFill>
                  <a:srgbClr val="000000"/>
                </a:solidFill>
                <a:latin typeface="Times New Roman" panose="02020603050405020304" pitchFamily="18" charset="0"/>
                <a:cs typeface="Times New Roman" panose="02020603050405020304" pitchFamily="18" charset="0"/>
              </a:rPr>
            </a:br>
            <a:r>
              <a:rPr lang="it-IT" sz="1400" dirty="0">
                <a:solidFill>
                  <a:srgbClr val="000000"/>
                </a:solidFill>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 Convenzione l’Amministrazione contraente dovrà registrarsi attraverso la piattaforma GT-SUAM, la quale genererà un </a:t>
            </a:r>
            <a:r>
              <a:rPr lang="it-IT" sz="1400" b="1" dirty="0">
                <a:solidFill>
                  <a:srgbClr val="000000"/>
                </a:solidFill>
                <a:latin typeface="Times New Roman" panose="02020603050405020304" pitchFamily="18" charset="0"/>
                <a:cs typeface="Times New Roman" panose="02020603050405020304" pitchFamily="18" charset="0"/>
              </a:rPr>
              <a:t>RIEPILOGO ADESIONE da allegare all’Ordinativo di fornitura.</a:t>
            </a:r>
            <a:endParaRPr lang="it-IT" sz="1400" b="1"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6</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62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353962" y="280219"/>
            <a:ext cx="11533238" cy="6162145"/>
          </a:xfrm>
        </p:spPr>
        <p:txBody>
          <a:bodyPr>
            <a:normAutofit/>
          </a:bodyPr>
          <a:lstStyle/>
          <a:p>
            <a:pPr lvl="0" defTabSz="898525">
              <a:lnSpc>
                <a:spcPct val="100000"/>
              </a:lnSpc>
              <a:spcBef>
                <a:spcPts val="0"/>
              </a:spcBef>
              <a:spcAft>
                <a:spcPts val="1142"/>
              </a:spcAft>
            </a:pPr>
            <a:r>
              <a:rPr lang="it-IT" sz="1800" b="1" dirty="0">
                <a:solidFill>
                  <a:srgbClr val="000000"/>
                </a:solidFill>
                <a:latin typeface="Times New Roman" panose="02020603050405020304" pitchFamily="18" charset="0"/>
                <a:cs typeface="Times New Roman" panose="02020603050405020304" pitchFamily="18" charset="0"/>
              </a:rPr>
              <a:t>LA PROCEDURA DI ADESIONE ALLA CONVENZIONE</a:t>
            </a: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1) CONFERMA DI ADESIONE </a:t>
            </a:r>
            <a:r>
              <a:rPr lang="it-IT" sz="1600" dirty="0">
                <a:solidFill>
                  <a:srgbClr val="1C1C1C"/>
                </a:solidFill>
                <a:latin typeface="Times New Roman" panose="02020603050405020304" pitchFamily="18" charset="0"/>
                <a:cs typeface="Times New Roman" panose="02020603050405020304" pitchFamily="18" charset="0"/>
              </a:rPr>
              <a:t>(Modello CONFERMA DI ADESIONE): documento mediante il quale l’Amministrazione contraente conferma alla SUAM (</a:t>
            </a:r>
            <a:r>
              <a:rPr lang="it-IT" sz="1600" u="sng" dirty="0">
                <a:solidFill>
                  <a:srgbClr val="1C1C1C"/>
                </a:solidFill>
                <a:latin typeface="Times New Roman" panose="02020603050405020304" pitchFamily="18" charset="0"/>
                <a:cs typeface="Times New Roman" panose="02020603050405020304" pitchFamily="18" charset="0"/>
              </a:rPr>
              <a:t>tramite PEC</a:t>
            </a:r>
            <a:r>
              <a:rPr lang="it-IT" sz="16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600" dirty="0">
                <a:solidFill>
                  <a:srgbClr val="1C1C1C"/>
                </a:solidFill>
                <a:latin typeface="Times New Roman" panose="02020603050405020304" pitchFamily="18" charset="0"/>
                <a:cs typeface="Times New Roman" panose="02020603050405020304" pitchFamily="18" charset="0"/>
              </a:rPr>
              <a:t>: con questo atto, che la SUAM invia </a:t>
            </a:r>
            <a:r>
              <a:rPr lang="it-IT" sz="1600" u="sng" dirty="0">
                <a:solidFill>
                  <a:srgbClr val="1C1C1C"/>
                </a:solidFill>
                <a:latin typeface="Times New Roman" panose="02020603050405020304" pitchFamily="18" charset="0"/>
                <a:cs typeface="Times New Roman" panose="02020603050405020304" pitchFamily="18" charset="0"/>
              </a:rPr>
              <a:t>tramite PEC</a:t>
            </a:r>
            <a:r>
              <a:rPr lang="it-IT" sz="16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e quest’ultima viene autorizzata a contattare direttamente il Fornitore ai fini della sottoscrizione dell’Ordinativo di fornitura;</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3) ORDINATIVO DI FORNITURA (Modello ORDINATIVO DI FORNITURA</a:t>
            </a:r>
            <a:r>
              <a:rPr lang="it-IT" sz="1600" dirty="0">
                <a:solidFill>
                  <a:srgbClr val="1C1C1C"/>
                </a:solidFill>
                <a:latin typeface="Times New Roman" panose="02020603050405020304" pitchFamily="18" charset="0"/>
                <a:cs typeface="Times New Roman" panose="02020603050405020304" pitchFamily="18" charset="0"/>
              </a:rPr>
              <a:t>): contratto attuativo della Convenzione che l’Amministrazione contraente deve caricare su GT-SUAM ed inviare al Fornitore. All’ordinativo di fornitura dovrà essere allegato il RIEPILOGO ADESIONE, generato attraverso la piattaforma GT-SUAM.</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4) RICHIESTA PRELIMINARE DI FORNITURA (Modello RICHIESTA PRELIMINARE DI FORNITURA): </a:t>
            </a:r>
            <a:r>
              <a:rPr lang="it-IT" sz="1600" dirty="0">
                <a:solidFill>
                  <a:srgbClr val="1C1C1C"/>
                </a:solidFill>
                <a:latin typeface="Times New Roman" panose="02020603050405020304" pitchFamily="18" charset="0"/>
                <a:cs typeface="Times New Roman" panose="02020603050405020304" pitchFamily="18" charset="0"/>
              </a:rPr>
              <a:t>la richiesta con la quale l’Amministrazione contraente, dopo aver sottoscritto l’Ordinativo di fornitura con il Fornitore, chiede a quest’ultimo la trasmissione del preventivo opportunamente articolato in base alle esigenze manifestate dall’Amministrazione stessa ed un elenco di nominativi composto da almeno il triplo del numero di candidati per ogni singolo profilo professionale ricercato e i relativi curricula vitae.</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t>
            </a:r>
            <a:r>
              <a:rPr lang="it-IT" sz="1400" b="1" i="1" dirty="0">
                <a:solidFill>
                  <a:srgbClr val="1C1C1C"/>
                </a:solidFill>
                <a:latin typeface="Times New Roman" panose="02020603050405020304" pitchFamily="18" charset="0"/>
                <a:cs typeface="Times New Roman" panose="02020603050405020304" pitchFamily="18" charset="0"/>
              </a:rPr>
              <a:t>focus</a:t>
            </a:r>
            <a:r>
              <a:rPr lang="it-IT" sz="1400" dirty="0">
                <a:solidFill>
                  <a:srgbClr val="1C1C1C"/>
                </a:solidFill>
                <a:latin typeface="Times New Roman" panose="02020603050405020304" pitchFamily="18" charset="0"/>
                <a:cs typeface="Times New Roman" panose="02020603050405020304" pitchFamily="18" charset="0"/>
              </a:rPr>
              <a:t/>
            </a:r>
            <a:br>
              <a:rPr lang="it-IT" sz="1400" dirty="0">
                <a:solidFill>
                  <a:srgbClr val="1C1C1C"/>
                </a:solidFill>
                <a:latin typeface="Times New Roman" panose="02020603050405020304" pitchFamily="18" charset="0"/>
                <a:cs typeface="Times New Roman" panose="02020603050405020304" pitchFamily="18" charset="0"/>
              </a:rPr>
            </a:br>
            <a:endParaRPr lang="it-IT" sz="1600"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7</a:t>
            </a:fld>
            <a:endParaRPr lang="en-US" dirty="0">
              <a:latin typeface="Times New Roman" panose="02020603050405020304" pitchFamily="18" charset="0"/>
              <a:cs typeface="Times New Roman" panose="02020603050405020304" pitchFamily="18" charset="0"/>
            </a:endParaRPr>
          </a:p>
        </p:txBody>
      </p:sp>
      <p:sp>
        <p:nvSpPr>
          <p:cNvPr id="4" name="Freccia a destra 3">
            <a:extLst>
              <a:ext uri="{FF2B5EF4-FFF2-40B4-BE49-F238E27FC236}">
                <a16:creationId xmlns:a16="http://schemas.microsoft.com/office/drawing/2014/main" id="{E44D50A8-397C-45F3-BBFC-999A1397A4BA}"/>
              </a:ext>
            </a:extLst>
          </p:cNvPr>
          <p:cNvSpPr/>
          <p:nvPr/>
        </p:nvSpPr>
        <p:spPr>
          <a:xfrm>
            <a:off x="9231977" y="5352306"/>
            <a:ext cx="648929" cy="724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1277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422032" y="295422"/>
            <a:ext cx="11338560" cy="6400800"/>
          </a:xfrm>
        </p:spPr>
        <p:txBody>
          <a:bodyPr>
            <a:normAutofit fontScale="90000"/>
          </a:bodyPr>
          <a:lstStyle/>
          <a:p>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LA CONFERMA DI ADESIONE E IL NULLA OSTA</a:t>
            </a:r>
            <a:r>
              <a:rPr lang="it-IT" sz="1800" dirty="0">
                <a:solidFill>
                  <a:srgbClr val="FF0000"/>
                </a:solidFill>
                <a:latin typeface="Times New Roman" panose="02020603050405020304" pitchFamily="18" charset="0"/>
                <a:cs typeface="Times New Roman" panose="02020603050405020304" pitchFamily="18" charset="0"/>
              </a:rPr>
              <a:t/>
            </a:r>
            <a:br>
              <a:rPr lang="it-IT" sz="1800" dirty="0">
                <a:solidFill>
                  <a:srgbClr val="FF0000"/>
                </a:solidFill>
                <a:latin typeface="Times New Roman" panose="02020603050405020304" pitchFamily="18" charset="0"/>
                <a:cs typeface="Times New Roman" panose="02020603050405020304" pitchFamily="18" charset="0"/>
              </a:rPr>
            </a:br>
            <a:r>
              <a:rPr lang="it-IT" sz="1800" dirty="0">
                <a:solidFill>
                  <a:srgbClr val="000000"/>
                </a:solidFill>
              </a:rPr>
              <a:t/>
            </a:r>
            <a:br>
              <a:rPr lang="it-IT" sz="1800" dirty="0">
                <a:solidFill>
                  <a:srgbClr val="000000"/>
                </a:solidFill>
              </a:rPr>
            </a:br>
            <a:r>
              <a:rPr lang="it-IT" sz="2000" dirty="0">
                <a:solidFill>
                  <a:srgbClr val="000000"/>
                </a:solidFill>
                <a:latin typeface="Times New Roman" panose="02020603050405020304" pitchFamily="18" charset="0"/>
                <a:cs typeface="Times New Roman" panose="02020603050405020304" pitchFamily="18" charset="0"/>
              </a:rPr>
              <a:t>L’Amministrazione interessata al Servizio, deve trasmettere alla SUAM, </a:t>
            </a:r>
            <a:r>
              <a:rPr lang="it-IT" sz="2000" u="sng" dirty="0">
                <a:solidFill>
                  <a:srgbClr val="000000"/>
                </a:solidFill>
                <a:latin typeface="Times New Roman" panose="02020603050405020304" pitchFamily="18" charset="0"/>
                <a:cs typeface="Times New Roman" panose="02020603050405020304" pitchFamily="18" charset="0"/>
              </a:rPr>
              <a:t>tramite PEC</a:t>
            </a:r>
            <a:r>
              <a:rPr lang="it-IT" sz="2000" dirty="0">
                <a:solidFill>
                  <a:srgbClr val="000000"/>
                </a:solidFill>
                <a:latin typeface="Times New Roman" panose="02020603050405020304" pitchFamily="18" charset="0"/>
                <a:cs typeface="Times New Roman" panose="02020603050405020304" pitchFamily="18" charset="0"/>
              </a:rPr>
              <a:t>, la </a:t>
            </a:r>
            <a:r>
              <a:rPr lang="it-IT" sz="2000" b="1" dirty="0">
                <a:solidFill>
                  <a:srgbClr val="000000"/>
                </a:solidFill>
                <a:latin typeface="Times New Roman" panose="02020603050405020304" pitchFamily="18" charset="0"/>
                <a:cs typeface="Times New Roman" panose="02020603050405020304" pitchFamily="18" charset="0"/>
              </a:rPr>
              <a:t>Conferma di adesione</a:t>
            </a:r>
            <a:r>
              <a:rPr lang="it-IT" sz="2000" dirty="0">
                <a:solidFill>
                  <a:srgbClr val="000000"/>
                </a:solidFill>
                <a:latin typeface="Times New Roman" panose="02020603050405020304" pitchFamily="18" charset="0"/>
                <a:cs typeface="Times New Roman" panose="02020603050405020304" pitchFamily="18" charset="0"/>
              </a:rPr>
              <a:t>, sottoscritta da un soggetto autorizzato ad impegnare formalmente e legalmente la stessa.</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 Le prestazioni di cui necessita;</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 </a:t>
            </a:r>
            <a:r>
              <a:rPr lang="it-IT" sz="2000" u="sng" dirty="0">
                <a:solidFill>
                  <a:srgbClr val="000000"/>
                </a:solidFill>
                <a:latin typeface="Times New Roman" panose="02020603050405020304" pitchFamily="18" charset="0"/>
                <a:cs typeface="Times New Roman" panose="02020603050405020304" pitchFamily="18" charset="0"/>
              </a:rPr>
              <a:t>L’importo presuntivo di adesione </a:t>
            </a:r>
            <a:r>
              <a:rPr lang="it-IT" sz="2000" dirty="0">
                <a:solidFill>
                  <a:srgbClr val="000000"/>
                </a:solidFill>
                <a:latin typeface="Times New Roman" panose="02020603050405020304" pitchFamily="18" charset="0"/>
                <a:cs typeface="Times New Roman" panose="02020603050405020304" pitchFamily="18" charset="0"/>
              </a:rPr>
              <a:t>alla Convenzione sulla base delle stime effettuate dall’Amministrazione considerando il listino prezzi allegato alla presente Guida e la spesa storica dell’Amministrazione stessa;</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c) Il termine entro cui saranno emessi gli Ordinativi di Fornitura (che non potrà superare il periodo di validità della Convenzione, pari a 36 mesi);</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d) Il nominativo del Responsabile dell’esecuzione del contratto attuativo e il nominativo del Direttore dell’Esecuzione e i loro contatti (telefono e posta elettronica). Le due figure possono coincidere.</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La SUAM, entro 5 giorni lavorativi dal ricevimento della Conferma di adesione da parte dell’Amministrazione contraente, ne prenderà atto e rilascerà il </a:t>
            </a:r>
            <a:r>
              <a:rPr lang="it-IT" sz="2000" b="1" dirty="0">
                <a:solidFill>
                  <a:srgbClr val="000000"/>
                </a:solidFill>
                <a:latin typeface="Times New Roman" panose="02020603050405020304" pitchFamily="18" charset="0"/>
                <a:cs typeface="Times New Roman" panose="02020603050405020304" pitchFamily="18" charset="0"/>
              </a:rPr>
              <a:t>Nulla osta</a:t>
            </a:r>
            <a:r>
              <a:rPr lang="it-IT" sz="2000" dirty="0">
                <a:solidFill>
                  <a:srgbClr val="000000"/>
                </a:solidFill>
                <a:latin typeface="Times New Roman" panose="02020603050405020304" pitchFamily="18" charset="0"/>
                <a:cs typeface="Times New Roman" panose="02020603050405020304" pitchFamily="18" charset="0"/>
              </a:rPr>
              <a:t>.</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endParaRPr lang="it-IT" sz="3600" dirty="0"/>
          </a:p>
        </p:txBody>
      </p:sp>
      <p:sp>
        <p:nvSpPr>
          <p:cNvPr id="5" name="Segnaposto numero diapositiva 4"/>
          <p:cNvSpPr>
            <a:spLocks noGrp="1"/>
          </p:cNvSpPr>
          <p:nvPr>
            <p:ph type="sldNum" sz="quarter" idx="12"/>
          </p:nvPr>
        </p:nvSpPr>
        <p:spPr/>
        <p:txBody>
          <a:bodyPr/>
          <a:lstStyle/>
          <a:p>
            <a:fld id="{B2DC25EE-239B-4C5F-AAD1-255A7D5F1EE2}" type="slidenum">
              <a:rPr lang="en-US" smtClean="0">
                <a:latin typeface="Times New Roman" panose="02020603050405020304" pitchFamily="18" charset="0"/>
                <a:cs typeface="Times New Roman" panose="02020603050405020304" pitchFamily="18" charset="0"/>
              </a:rPr>
              <a:t>8</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398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63236" y="346364"/>
            <a:ext cx="11471564" cy="5824671"/>
          </a:xfrm>
          <a:prstGeom prst="rect">
            <a:avLst/>
          </a:prstGeom>
        </p:spPr>
        <p:txBody>
          <a:bodyPr wrap="square">
            <a:spAutoFit/>
          </a:bodyPr>
          <a:lstStyle/>
          <a:p>
            <a:pPr lvl="0">
              <a:spcAft>
                <a:spcPts val="1142"/>
              </a:spcAft>
            </a:pPr>
            <a:r>
              <a:rPr lang="it-IT" b="1" dirty="0">
                <a:solidFill>
                  <a:schemeClr val="tx2"/>
                </a:solidFill>
                <a:latin typeface="Times New Roman" panose="02020603050405020304" pitchFamily="18" charset="0"/>
                <a:cs typeface="Times New Roman" panose="02020603050405020304" pitchFamily="18" charset="0"/>
              </a:rPr>
              <a:t>L’ORDINATIVO DI FORNITURA</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l’Amministrazione contraente, che viene inviato al Fornitore.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l’Amministrazione contraente e il Fornitore ed assume, come previsto dall’art. 26 L. 488/1999, la valenza di contratto attuativo della Convenzione.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All’Ordinativo di Fornitura dovrà essere allegato il Riepilogo Adesione scaricato dalla Piattaforma GT SUAM secondo le modalità indicate </a:t>
            </a:r>
            <a:r>
              <a:rPr lang="it-IT" sz="1600" dirty="0">
                <a:latin typeface="Times New Roman" panose="02020603050405020304" pitchFamily="18" charset="0"/>
                <a:cs typeface="Times New Roman" panose="02020603050405020304" pitchFamily="18" charset="0"/>
              </a:rPr>
              <a:t>nel “Manuale operativo per l’adesione sulla piattaforma GT-SUAM”, pubblicato tra gli allegati.</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Al momento della stipulazione dell’Ordinativo di fornitura, l’Amministrazione contraente liquiderà, a favore della Regione Marche SUAM, l’ importo previsto nel Prospetto economico per gli incentivi ex art. 113 commi 2 e 5 del D.lgs. n. 50/2016, </a:t>
            </a:r>
            <a:r>
              <a:rPr lang="it-IT" sz="1600" dirty="0">
                <a:latin typeface="Times New Roman" panose="02020603050405020304" pitchFamily="18" charset="0"/>
                <a:cs typeface="Times New Roman" panose="02020603050405020304" pitchFamily="18" charset="0"/>
              </a:rPr>
              <a:t>specificando il CIG della procedura in oggetto.</a:t>
            </a:r>
          </a:p>
          <a:p>
            <a:pPr lvl="0" algn="just">
              <a:spcAft>
                <a:spcPts val="1142"/>
              </a:spcAft>
            </a:pPr>
            <a:r>
              <a:rPr lang="it-IT" sz="1600" b="1" kern="0" dirty="0">
                <a:solidFill>
                  <a:srgbClr val="1C1C1C"/>
                </a:solidFill>
                <a:latin typeface="Times New Roman" panose="02020603050405020304" pitchFamily="18" charset="0"/>
                <a:cs typeface="Times New Roman" panose="02020603050405020304" pitchFamily="18" charset="0"/>
              </a:rPr>
              <a:t>L’Ordinativo di fornitura, unitamente all’allegato RIEPILOGO ADESIONE, deve essere caricato sulla piattaforma GT-SUAM, ai fini del monitoraggio, da parte della SUAM, della Convenzione. </a:t>
            </a:r>
          </a:p>
          <a:p>
            <a:pPr lvl="0" algn="just">
              <a:spcAft>
                <a:spcPts val="1142"/>
              </a:spcAft>
            </a:pPr>
            <a:endParaRPr lang="it-IT" sz="1600" b="1" kern="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r>
              <a:rPr lang="it-IT" sz="1600" dirty="0">
                <a:latin typeface="Times New Roman" panose="02020603050405020304" pitchFamily="18" charset="0"/>
                <a:cs typeface="Times New Roman" panose="02020603050405020304" pitchFamily="18" charset="0"/>
              </a:rPr>
              <a:t>                             Nell’Ordinativo di fornitura, sottoscritto dalle parti, viene indicata la durata e l’importo dello stesso.</a:t>
            </a:r>
          </a:p>
          <a:p>
            <a:pPr lvl="0" algn="just">
              <a:spcAft>
                <a:spcPts val="1142"/>
              </a:spcAft>
            </a:pPr>
            <a:endParaRPr lang="it-IT" sz="1600" b="1" kern="0" dirty="0">
              <a:solidFill>
                <a:srgbClr val="1C1C1C"/>
              </a:solidFill>
              <a:latin typeface="Times New Roman" panose="02020603050405020304" pitchFamily="18" charset="0"/>
              <a:cs typeface="Times New Roman" panose="02020603050405020304" pitchFamily="18" charset="0"/>
            </a:endParaRPr>
          </a:p>
          <a:p>
            <a:pPr marL="1431925" lvl="0" indent="-269875" algn="just" defTabSz="806450">
              <a:spcAft>
                <a:spcPts val="1142"/>
              </a:spcAft>
            </a:pPr>
            <a:r>
              <a:rPr lang="it-IT" sz="1600" dirty="0">
                <a:latin typeface="Times New Roman" panose="02020603050405020304" pitchFamily="18" charset="0"/>
                <a:cs typeface="Times New Roman" panose="02020603050405020304" pitchFamily="18" charset="0"/>
              </a:rPr>
              <a:t>      L’Amministrazione contraente ha facoltà di emettere, in relazione ad ogni Conferma di Adesione, uno o più Ordinativi di Fornitura fino alla concorrenza dell’importo ivi previsto. L’Amministrazione contraente non è obbligata a raggiungere l’importo indicato nella Conferma di Adesione e il Fornitore non può vantare alcuna pretesa al riguardo.</a:t>
            </a:r>
            <a:endParaRPr lang="it-IT" sz="1600" b="1" kern="0" dirty="0">
              <a:solidFill>
                <a:srgbClr val="1C1C1C"/>
              </a:solidFill>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a:xfrm>
            <a:off x="8706016" y="6356350"/>
            <a:ext cx="2743200" cy="365125"/>
          </a:xfrm>
        </p:spPr>
        <p:txBody>
          <a:bodyPr/>
          <a:lstStyle/>
          <a:p>
            <a:fld id="{B2DC25EE-239B-4C5F-AAD1-255A7D5F1EE2}" type="slidenum">
              <a:rPr lang="en-US" smtClean="0">
                <a:latin typeface="Times New Roman" panose="02020603050405020304" pitchFamily="18" charset="0"/>
                <a:cs typeface="Times New Roman" panose="02020603050405020304" pitchFamily="18" charset="0"/>
              </a:rPr>
              <a:t>9</a:t>
            </a:fld>
            <a:endParaRPr lang="en-US" dirty="0">
              <a:latin typeface="Times New Roman" panose="02020603050405020304" pitchFamily="18" charset="0"/>
              <a:cs typeface="Times New Roman" panose="02020603050405020304" pitchFamily="18" charset="0"/>
            </a:endParaRPr>
          </a:p>
        </p:txBody>
      </p:sp>
      <p:sp>
        <p:nvSpPr>
          <p:cNvPr id="4" name="Freccia a destra 3">
            <a:extLst>
              <a:ext uri="{FF2B5EF4-FFF2-40B4-BE49-F238E27FC236}">
                <a16:creationId xmlns:a16="http://schemas.microsoft.com/office/drawing/2014/main" id="{BF89C81C-D80F-48B4-8E9F-FB528AD54913}"/>
              </a:ext>
            </a:extLst>
          </p:cNvPr>
          <p:cNvSpPr/>
          <p:nvPr/>
        </p:nvSpPr>
        <p:spPr>
          <a:xfrm>
            <a:off x="1288694" y="4457110"/>
            <a:ext cx="400622" cy="5751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ccia a destra 5">
            <a:extLst>
              <a:ext uri="{FF2B5EF4-FFF2-40B4-BE49-F238E27FC236}">
                <a16:creationId xmlns:a16="http://schemas.microsoft.com/office/drawing/2014/main" id="{BF89C81C-D80F-48B4-8E9F-FB528AD54913}"/>
              </a:ext>
            </a:extLst>
          </p:cNvPr>
          <p:cNvSpPr/>
          <p:nvPr/>
        </p:nvSpPr>
        <p:spPr>
          <a:xfrm>
            <a:off x="1288694" y="5401017"/>
            <a:ext cx="400622" cy="5751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351316843"/>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1415</TotalTime>
  <Words>1462</Words>
  <Application>Microsoft Office PowerPoint</Application>
  <PresentationFormat>Widescreen</PresentationFormat>
  <Paragraphs>173</Paragraphs>
  <Slides>13</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Avenir Next LT Pro</vt:lpstr>
      <vt:lpstr>Calibri</vt:lpstr>
      <vt:lpstr>Times New Roman</vt:lpstr>
      <vt:lpstr>Wingdings</vt:lpstr>
      <vt:lpstr>AccentBoxVTI</vt:lpstr>
      <vt:lpstr>      </vt:lpstr>
      <vt:lpstr>PREMESSA</vt:lpstr>
      <vt:lpstr>PREMESSA</vt:lpstr>
      <vt:lpstr>Presentazione standard di PowerPoint</vt:lpstr>
      <vt:lpstr> OGGETTO DELLA CONVENZIONE </vt:lpstr>
      <vt:lpstr>LA PROCEDURA DI ADESIONE ALLA CONVENZIONE L’Amministrazione contraente che intenda aderire alla Convenzione per  il «Servizio di somministrazione di lavoro a tempo determinato per le Amministrazioni non sanitarie della Regione Marche»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(LAVORO SOMMINISTRATO), è presente il «Manuale Operativo per l’adesione sulla piattaforma GT- SUAM» ed una serie di allegati:  - CAPITOLATO TECNICO - CONVENZIONE - OFFERTE ECONOMICHE - Modello CONFERMA DI ADESIONE - Modello ORDINATIVO DI FORNITURA - Modello RICHIESTA PRELIMINARE DI FORNITURA - SCHEDA SINTETICA RIEPILOGATIVA - CONTATTI FORNITORE - PROSPETTO RIEPILOGATIVO PENALI - STANDARD DI LETTERA CONTESTAZIONE PENALI - STANDARD DI LETTERA APPLICAZIONE PENALI  4) Dopo aver preso visione della documentazione ed aver ottenuto il nulla osta da parte della SUAM per aderire alla Convenzione l’Amministrazione contraente dovrà registrarsi attraverso la piattaforma GT-SUAM, la quale genererà un RIEPILOGO ADESIONE da allegare all’Ordinativo di fornitura.</vt:lpstr>
      <vt:lpstr>LA PROCEDURA DI ADESIONE ALLA CONVENZIONE La procedura di adesione alla Convenzione si articola come segue:  1) CONFERMA DI ADESIONE (Modello CONFERMA DI ADESIONE): documento mediante il quale l’Amministrazione contraente conferma alla SUAM (tramite PEC) la sua intenzione di aderire alla Convenzione;  2) NULLA OSTA ALLA CONFERMA DI ADESIONE: con questo atto, che la SUAM invia tramite PEC all’Amministrazione contraente, viene accantonata la quota parte di massimale necessaria a soddisfare il fabbisogno dell’Amministrazione e quest’ultima viene autorizzata a contattare direttamente il Fornitore ai fini della sottoscrizione dell’Ordinativo di fornitura;  3) ORDINATIVO DI FORNITURA (Modello ORDINATIVO DI FORNITURA): contratto attuativo della Convenzione che l’Amministrazione contraente deve caricare su GT-SUAM ed inviare al Fornitore. All’ordinativo di fornitura dovrà essere allegato il RIEPILOGO ADESIONE, generato attraverso la piattaforma GT-SUAM.  4) RICHIESTA PRELIMINARE DI FORNITURA (Modello RICHIESTA PRELIMINARE DI FORNITURA): la richiesta con la quale l’Amministrazione contraente, dopo aver sottoscritto l’Ordinativo di fornitura con il Fornitore, chiede a quest’ultimo la trasmissione del preventivo opportunamente articolato in base alle esigenze manifestate dall’Amministrazione stessa ed un elenco di nominativi composto da almeno il triplo del numero di candidati per ogni singolo profilo professionale ricercato e i relativi curricula vitae.                                                                                                                                                                                                   focus </vt:lpstr>
      <vt:lpstr>         LA CONFERMA DI ADESIONE E IL NULLA OSTA  L’Amministrazione interessata al Servizio, deve trasmettere alla SUAM, tramite PEC, la Conferma di adesione, sottoscritta da un soggetto autorizzato ad impegnare formalmente e legalmente la stessa.  Attraverso la Conferma di adesione l’Amministrazione fornirà alla SUAM i seguenti elementi:  a) Le prestazioni di cui necessita;  a) L’importo presuntivo di adesione alla Convenzione sulla base delle stime effettuate dall’Amministrazione considerando il listino prezzi allegato alla presente Guida e la spesa storica dell’Amministrazione stessa;  c) Il termine entro cui saranno emessi gli Ordinativi di Fornitura (che non potrà superare il periodo di validità della Convenzione, pari a 36 mesi);  d) Il nominativo del Responsabile dell’esecuzione del contratto attuativo e il nominativo del Direttore dell’Esecuzione e i loro contatti (telefono e posta elettronica). Le due figure possono coincidere.   La SUAM, entro 5 giorni lavorativi dal ricevimento della Conferma di adesione da parte dell’Amministrazione contraente, ne prenderà atto e rilascerà il Nulla osta.                  </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Marco Mignucci</cp:lastModifiedBy>
  <cp:revision>176</cp:revision>
  <cp:lastPrinted>2020-07-08T09:44:49Z</cp:lastPrinted>
  <dcterms:created xsi:type="dcterms:W3CDTF">2020-06-30T09:04:18Z</dcterms:created>
  <dcterms:modified xsi:type="dcterms:W3CDTF">2021-08-04T11:05:59Z</dcterms:modified>
</cp:coreProperties>
</file>